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
  </p:notesMasterIdLst>
  <p:sldIdLst>
    <p:sldId id="260" r:id="rId5"/>
    <p:sldId id="311" r:id="rId6"/>
    <p:sldId id="312" r:id="rId7"/>
    <p:sldId id="313" r:id="rId8"/>
    <p:sldId id="314" r:id="rId9"/>
    <p:sldId id="317" r:id="rId10"/>
    <p:sldId id="315" r:id="rId11"/>
    <p:sldId id="316" r:id="rId12"/>
    <p:sldId id="318" r:id="rId13"/>
    <p:sldId id="319" r:id="rId14"/>
    <p:sldId id="320" r:id="rId15"/>
    <p:sldId id="303" r:id="rId16"/>
    <p:sldId id="304" r:id="rId17"/>
    <p:sldId id="305" r:id="rId18"/>
    <p:sldId id="306" r:id="rId19"/>
    <p:sldId id="307" r:id="rId20"/>
    <p:sldId id="308" r:id="rId21"/>
    <p:sldId id="309" r:id="rId22"/>
    <p:sldId id="310" r:id="rId23"/>
    <p:sldId id="259" r:id="rId24"/>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xmlns="">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13"/>
    <p:restoredTop sz="94410"/>
  </p:normalViewPr>
  <p:slideViewPr>
    <p:cSldViewPr snapToGrid="0" snapToObjects="1" showGuides="1">
      <p:cViewPr varScale="1">
        <p:scale>
          <a:sx n="74" d="100"/>
          <a:sy n="74" d="100"/>
        </p:scale>
        <p:origin x="-636" y="-90"/>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62" d="100"/>
          <a:sy n="62" d="100"/>
        </p:scale>
        <p:origin x="2776" y="1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C0C1D-82FB-0148-8963-CA5CA6285E15}" type="datetimeFigureOut">
              <a:rPr lang="es-ES_tradnl" smtClean="0"/>
              <a:t>14/09/2018</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E2037C-3BB1-EE48-89F3-32FC57178CCE}" type="slidenum">
              <a:rPr lang="es-ES_tradnl" smtClean="0"/>
              <a:t>‹Nº›</a:t>
            </a:fld>
            <a:endParaRPr lang="es-ES_tradnl"/>
          </a:p>
        </p:txBody>
      </p:sp>
    </p:spTree>
    <p:extLst>
      <p:ext uri="{BB962C8B-B14F-4D97-AF65-F5344CB8AC3E}">
        <p14:creationId xmlns:p14="http://schemas.microsoft.com/office/powerpoint/2010/main" val="1817395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ctrTitle"/>
          </p:nvPr>
        </p:nvSpPr>
        <p:spPr>
          <a:xfrm>
            <a:off x="3223646" y="1122363"/>
            <a:ext cx="8694551" cy="2387600"/>
          </a:xfrm>
        </p:spPr>
        <p:txBody>
          <a:bodyPr anchor="b"/>
          <a:lstStyle>
            <a:lvl1pPr algn="ct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Subtítulo 2"/>
          <p:cNvSpPr>
            <a:spLocks noGrp="1"/>
          </p:cNvSpPr>
          <p:nvPr>
            <p:ph type="subTitle" idx="1"/>
          </p:nvPr>
        </p:nvSpPr>
        <p:spPr>
          <a:xfrm>
            <a:off x="1523999" y="3525461"/>
            <a:ext cx="10394197" cy="1655762"/>
          </a:xfrm>
        </p:spPr>
        <p:txBody>
          <a:bodyPr/>
          <a:lstStyle>
            <a:lvl1pPr marL="0" indent="0" algn="ctr">
              <a:buNone/>
              <a:defRPr sz="2400" b="1" i="0">
                <a:solidFill>
                  <a:schemeClr val="bg1"/>
                </a:solidFill>
                <a:latin typeface="Arial" charset="0"/>
                <a:ea typeface="Arial" charset="0"/>
                <a:cs typeface="Arial"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357A635C-916D-4046-A71C-676ADB0714D0}"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71919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5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42915242-1130-E048-AAA4-994B7FCC1101}"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6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8271938-6BA2-3B4C-983B-C676A810C8EF}"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9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8F30397-4759-8E45-9448-DAE4C7724C67}"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0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14971C7D-C560-8140-8181-91190B9378E9}"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11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2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dirty="0"/>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7788EFFF-82FB-5F49-A804-C28E42EA8576}"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7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tx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00005E8-6941-AB44-B3F5-4FD3003DD2FD}"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pic>
        <p:nvPicPr>
          <p:cNvPr id="6" name="Imagen 5"/>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172" cy="6858000"/>
          </a:xfrm>
          <a:prstGeom prst="rect">
            <a:avLst/>
          </a:prstGeom>
        </p:spPr>
      </p:pic>
    </p:spTree>
    <p:extLst>
      <p:ext uri="{BB962C8B-B14F-4D97-AF65-F5344CB8AC3E}">
        <p14:creationId xmlns:p14="http://schemas.microsoft.com/office/powerpoint/2010/main" val="1837669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D33BDFF9-BCE6-9F49-9AFC-EEF126B04A14}" type="datetime1">
              <a:rPr lang="es-CO" smtClean="0"/>
              <a:t>14/09/2018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69775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1651000" y="188913"/>
            <a:ext cx="10267197" cy="1325563"/>
          </a:xfrm>
        </p:spPr>
        <p:txBody>
          <a:bodyPr/>
          <a:lstStyle/>
          <a:p>
            <a:r>
              <a:rPr lang="es-ES_tradnl"/>
              <a:t>Clic para editar título</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F860E0D0-7090-6F4C-AE99-66D002B0E5E8}" type="datetime1">
              <a:rPr lang="es-CO" smtClean="0"/>
              <a:t>14/09/2018</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3082886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715"/>
            <a:ext cx="12192000" cy="6864095"/>
          </a:xfrm>
          <a:prstGeom prst="rect">
            <a:avLst/>
          </a:prstGeom>
          <a:noFill/>
          <a:ln>
            <a:noFill/>
          </a:ln>
        </p:spPr>
      </p:pic>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E5DA4E52-8113-974D-A64A-A7F4AA8989C7}"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0323891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fecha 2"/>
          <p:cNvSpPr>
            <a:spLocks noGrp="1"/>
          </p:cNvSpPr>
          <p:nvPr>
            <p:ph type="dt" sz="half" idx="10"/>
          </p:nvPr>
        </p:nvSpPr>
        <p:spPr/>
        <p:txBody>
          <a:bodyPr/>
          <a:lstStyle/>
          <a:p>
            <a:fld id="{02B653C0-3247-BA42-A5B6-1B70082F2282}" type="datetime1">
              <a:rPr lang="es-CO" smtClean="0"/>
              <a:t>14/09/2018</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216570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CB61C64-9A2D-324B-BA9F-8A55E9BD45D1}" type="datetime1">
              <a:rPr lang="es-CO" smtClean="0"/>
              <a:t>14/09/2018</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8738343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74775"/>
          </a:xfrm>
        </p:spPr>
        <p:txBody>
          <a:bodyPr anchor="b"/>
          <a:lstStyle>
            <a:lvl1pPr>
              <a:defRPr sz="3200"/>
            </a:lvl1pPr>
          </a:lstStyle>
          <a:p>
            <a:r>
              <a:rPr lang="es-ES_tradnl"/>
              <a:t>Clic para editar título</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3622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A4814667-AD01-BD45-878B-3FB8E6E5FA16}" type="datetime1">
              <a:rPr lang="es-CO" smtClean="0"/>
              <a:t>14/09/2018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400195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987424"/>
            <a:ext cx="3932237" cy="1387475"/>
          </a:xfrm>
        </p:spPr>
        <p:txBody>
          <a:bodyPr anchor="b"/>
          <a:lstStyle>
            <a:lvl1pPr>
              <a:defRPr sz="3200"/>
            </a:lvl1pPr>
          </a:lstStyle>
          <a:p>
            <a:r>
              <a:rPr lang="es-ES_tradnl" dirty="0"/>
              <a:t>Clic para editar título</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3749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el estilo de texto del patrón</a:t>
            </a:r>
          </a:p>
        </p:txBody>
      </p:sp>
      <p:sp>
        <p:nvSpPr>
          <p:cNvPr id="5" name="Marcador de fecha 4"/>
          <p:cNvSpPr>
            <a:spLocks noGrp="1"/>
          </p:cNvSpPr>
          <p:nvPr>
            <p:ph type="dt" sz="half" idx="10"/>
          </p:nvPr>
        </p:nvSpPr>
        <p:spPr/>
        <p:txBody>
          <a:bodyPr/>
          <a:lstStyle/>
          <a:p>
            <a:fld id="{9484E185-1CE5-1A41-89B0-B9830B514806}" type="datetime1">
              <a:rPr lang="es-CO" smtClean="0"/>
              <a:t>14/09/2018</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032370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texto vertical 2"/>
          <p:cNvSpPr>
            <a:spLocks noGrp="1"/>
          </p:cNvSpPr>
          <p:nvPr>
            <p:ph type="body" orient="vert" idx="1"/>
          </p:nvPr>
        </p:nvSpPr>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787B017F-2E62-A14B-B69A-6262C16CA9CE}"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1842725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Clic para editar título</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el estilo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AADCDB02-FF6E-0347-905C-026E96FF4C9A}"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396824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Clic para editar título</a:t>
            </a:r>
          </a:p>
        </p:txBody>
      </p:sp>
      <p:sp>
        <p:nvSpPr>
          <p:cNvPr id="3" name="Marcador de contenido 2"/>
          <p:cNvSpPr>
            <a:spLocks noGrp="1"/>
          </p:cNvSpPr>
          <p:nvPr>
            <p:ph idx="1"/>
          </p:nvPr>
        </p:nvSpPr>
        <p:spPr>
          <a:xfrm>
            <a:off x="464949" y="1696422"/>
            <a:ext cx="11453248" cy="3836473"/>
          </a:xfrm>
        </p:spPr>
        <p:txBody>
          <a:bodyPr/>
          <a:lstStyle>
            <a:lvl1pPr marL="0" indent="0">
              <a:buNone/>
              <a:defRPr/>
            </a:lvl1p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10"/>
          </p:nvPr>
        </p:nvSpPr>
        <p:spPr/>
        <p:txBody>
          <a:bodyPr/>
          <a:lstStyle/>
          <a:p>
            <a:fld id="{BC0A2951-4F80-4C4D-A0F4-A2EB4892799F}"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497" y="0"/>
            <a:ext cx="12176502" cy="6855371"/>
          </a:xfrm>
          <a:prstGeom prst="rect">
            <a:avLst/>
          </a:prstGeom>
          <a:noFill/>
          <a:ln>
            <a:noFill/>
          </a:ln>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F844931A-6181-094D-9014-884E5312EC68}"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2117074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1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5498" y="0"/>
            <a:ext cx="12192000" cy="6864096"/>
          </a:xfrm>
          <a:prstGeom prst="rect">
            <a:avLst/>
          </a:prstGeom>
        </p:spPr>
      </p:pic>
      <p:sp>
        <p:nvSpPr>
          <p:cNvPr id="2" name="Título 1"/>
          <p:cNvSpPr>
            <a:spLocks noGrp="1"/>
          </p:cNvSpPr>
          <p:nvPr>
            <p:ph type="title"/>
          </p:nvPr>
        </p:nvSpPr>
        <p:spPr>
          <a:xfrm>
            <a:off x="4262034" y="1709738"/>
            <a:ext cx="7085416"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5C804F6C-595A-1543-9D1F-FEDC765A7EAF}"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2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B4A5A9B2-84F3-7F44-ABD6-C96430783F8A}"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3_Encabezado de sección">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 y="0"/>
            <a:ext cx="12181173" cy="6858000"/>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a:lvl1pPr>
          </a:lstStyle>
          <a:p>
            <a:r>
              <a:rPr lang="es-ES_tradnl"/>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6F665447-B8DB-B447-991B-0908E304AED3}"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8_Encabezado de sección">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a:lvl1pPr>
          </a:lstStyle>
          <a:p>
            <a:r>
              <a:rPr lang="es-ES_tradnl" dirty="0"/>
              <a:t>Clic para editar título</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dirty="0"/>
              <a:t>Haga clic para modificar el estilo de texto del patrón</a:t>
            </a:r>
          </a:p>
        </p:txBody>
      </p:sp>
      <p:sp>
        <p:nvSpPr>
          <p:cNvPr id="4" name="Marcador de fecha 3"/>
          <p:cNvSpPr>
            <a:spLocks noGrp="1"/>
          </p:cNvSpPr>
          <p:nvPr>
            <p:ph type="dt" sz="half" idx="10"/>
          </p:nvPr>
        </p:nvSpPr>
        <p:spPr/>
        <p:txBody>
          <a:bodyPr/>
          <a:lstStyle/>
          <a:p>
            <a:fld id="{7C00484A-C756-D847-A937-1D375C6A60A6}"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4_Encabezado de sección">
    <p:spTree>
      <p:nvGrpSpPr>
        <p:cNvPr id="1" name=""/>
        <p:cNvGrpSpPr/>
        <p:nvPr/>
      </p:nvGrpSpPr>
      <p:grpSpPr>
        <a:xfrm>
          <a:off x="0" y="0"/>
          <a:ext cx="0" cy="0"/>
          <a:chOff x="0" y="0"/>
          <a:chExt cx="0" cy="0"/>
        </a:xfrm>
      </p:grpSpPr>
      <p:pic>
        <p:nvPicPr>
          <p:cNvPr id="8" name="Imagen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64096"/>
          </a:xfrm>
          <a:prstGeom prst="rect">
            <a:avLst/>
          </a:prstGeom>
        </p:spPr>
      </p:pic>
      <p:sp>
        <p:nvSpPr>
          <p:cNvPr id="2" name="Título 1"/>
          <p:cNvSpPr>
            <a:spLocks noGrp="1"/>
          </p:cNvSpPr>
          <p:nvPr>
            <p:ph type="title"/>
          </p:nvPr>
        </p:nvSpPr>
        <p:spPr>
          <a:xfrm>
            <a:off x="838200" y="1709738"/>
            <a:ext cx="10509250" cy="2852737"/>
          </a:xfrm>
        </p:spPr>
        <p:txBody>
          <a:bodyPr anchor="b"/>
          <a:lstStyle>
            <a:lvl1pPr>
              <a:defRPr sz="6000" b="1" i="0">
                <a:solidFill>
                  <a:schemeClr val="bg1"/>
                </a:solidFill>
                <a:latin typeface="Arial" charset="0"/>
                <a:ea typeface="Arial" charset="0"/>
                <a:cs typeface="Arial" charset="0"/>
              </a:defRPr>
            </a:lvl1pPr>
          </a:lstStyle>
          <a:p>
            <a:r>
              <a:rPr lang="es-ES_tradnl"/>
              <a:t>Clic para editar título</a:t>
            </a:r>
          </a:p>
        </p:txBody>
      </p:sp>
      <p:sp>
        <p:nvSpPr>
          <p:cNvPr id="3" name="Marcador de texto 2"/>
          <p:cNvSpPr>
            <a:spLocks noGrp="1"/>
          </p:cNvSpPr>
          <p:nvPr>
            <p:ph type="body" idx="1"/>
          </p:nvPr>
        </p:nvSpPr>
        <p:spPr>
          <a:xfrm>
            <a:off x="831850" y="4742481"/>
            <a:ext cx="10515600" cy="134716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el estilo de texto del patrón</a:t>
            </a:r>
          </a:p>
        </p:txBody>
      </p:sp>
      <p:sp>
        <p:nvSpPr>
          <p:cNvPr id="4" name="Marcador de fecha 3"/>
          <p:cNvSpPr>
            <a:spLocks noGrp="1"/>
          </p:cNvSpPr>
          <p:nvPr>
            <p:ph type="dt" sz="half" idx="10"/>
          </p:nvPr>
        </p:nvSpPr>
        <p:spPr/>
        <p:txBody>
          <a:bodyPr/>
          <a:lstStyle/>
          <a:p>
            <a:fld id="{9A79C3D1-1FCB-FD4C-8FA7-BE9FD3E41D94}" type="datetime1">
              <a:rPr lang="es-CO" smtClean="0"/>
              <a:t>14/09/2018</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3D8A3D67-1C99-CA4B-A8FF-3F7FA87D5315}" type="slidenum">
              <a:rPr lang="es-ES_tradnl" smtClean="0"/>
              <a:t>‹Nº›</a:t>
            </a:fld>
            <a:endParaRPr lang="es-ES_tradnl"/>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Imagen 6"/>
          <p:cNvPicPr>
            <a:picLocks noChangeAspect="1"/>
          </p:cNvPicPr>
          <p:nvPr userDrawn="1"/>
        </p:nvPicPr>
        <p:blipFill>
          <a:blip r:embed="rId27">
            <a:extLst>
              <a:ext uri="{28A0092B-C50C-407E-A947-70E740481C1C}">
                <a14:useLocalDpi xmlns:a14="http://schemas.microsoft.com/office/drawing/2010/main"/>
              </a:ext>
            </a:extLst>
          </a:blip>
          <a:stretch>
            <a:fillRect/>
          </a:stretch>
        </p:blipFill>
        <p:spPr>
          <a:xfrm>
            <a:off x="0" y="0"/>
            <a:ext cx="12192000" cy="6864095"/>
          </a:xfrm>
          <a:prstGeom prst="rect">
            <a:avLst/>
          </a:prstGeom>
        </p:spPr>
      </p:pic>
      <p:sp>
        <p:nvSpPr>
          <p:cNvPr id="2" name="Marcador de título 1"/>
          <p:cNvSpPr>
            <a:spLocks noGrp="1"/>
          </p:cNvSpPr>
          <p:nvPr>
            <p:ph type="title"/>
          </p:nvPr>
        </p:nvSpPr>
        <p:spPr>
          <a:xfrm>
            <a:off x="1596324" y="179149"/>
            <a:ext cx="10321873" cy="1325563"/>
          </a:xfrm>
          <a:prstGeom prst="rect">
            <a:avLst/>
          </a:prstGeom>
        </p:spPr>
        <p:txBody>
          <a:bodyPr vert="horz" lIns="91440" tIns="45720" rIns="91440" bIns="45720" rtlCol="0" anchor="ctr">
            <a:normAutofit/>
          </a:bodyPr>
          <a:lstStyle/>
          <a:p>
            <a:r>
              <a:rPr lang="es-ES_tradnl"/>
              <a:t>Clic para editar título</a:t>
            </a:r>
          </a:p>
        </p:txBody>
      </p:sp>
      <p:sp>
        <p:nvSpPr>
          <p:cNvPr id="3" name="Marcador de texto 2"/>
          <p:cNvSpPr>
            <a:spLocks noGrp="1"/>
          </p:cNvSpPr>
          <p:nvPr>
            <p:ph type="body" idx="1"/>
          </p:nvPr>
        </p:nvSpPr>
        <p:spPr>
          <a:xfrm>
            <a:off x="464949" y="1696422"/>
            <a:ext cx="11453248" cy="4351338"/>
          </a:xfrm>
          <a:prstGeom prst="rect">
            <a:avLst/>
          </a:prstGeom>
        </p:spPr>
        <p:txBody>
          <a:bodyPr vert="horz" lIns="91440" tIns="45720" rIns="91440" bIns="45720" rtlCol="0">
            <a:normAutofit/>
          </a:bodyPr>
          <a:lstStyle/>
          <a:p>
            <a:pPr lvl="0"/>
            <a:r>
              <a:rPr lang="es-ES_tradnl" dirty="0"/>
              <a:t>Haga clic para modificar el estilo de texto del patrón</a:t>
            </a:r>
          </a:p>
          <a:p>
            <a:pPr lvl="1"/>
            <a:r>
              <a:rPr lang="es-ES_tradnl" dirty="0"/>
              <a:t>Segundo nivel</a:t>
            </a:r>
          </a:p>
          <a:p>
            <a:pPr lvl="2"/>
            <a:r>
              <a:rPr lang="es-ES_tradnl" dirty="0"/>
              <a:t>Tercer nivel</a:t>
            </a:r>
          </a:p>
          <a:p>
            <a:pPr lvl="3"/>
            <a:r>
              <a:rPr lang="es-ES_tradnl" dirty="0"/>
              <a:t>Cuarto nivel</a:t>
            </a:r>
          </a:p>
          <a:p>
            <a:pPr lvl="4"/>
            <a:r>
              <a:rPr lang="es-ES_tradnl" dirty="0"/>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E7381B-126B-7C43-B9FC-AD2E4888F622}" type="datetime1">
              <a:rPr lang="es-CO" smtClean="0"/>
              <a:t>14/09/2018</a:t>
            </a:fld>
            <a:endParaRPr lang="es-ES_tradnl"/>
          </a:p>
        </p:txBody>
      </p:sp>
      <p:sp>
        <p:nvSpPr>
          <p:cNvPr id="5" name="Marcador de pie de página 4"/>
          <p:cNvSpPr>
            <a:spLocks noGrp="1"/>
          </p:cNvSpPr>
          <p:nvPr>
            <p:ph type="ftr" sz="quarter" idx="3"/>
          </p:nvPr>
        </p:nvSpPr>
        <p:spPr>
          <a:xfrm>
            <a:off x="4134173" y="6356349"/>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9174997"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8A3D67-1C99-CA4B-A8FF-3F7FA87D5315}" type="slidenum">
              <a:rPr lang="es-ES_tradnl" smtClean="0"/>
              <a:t>‹Nº›</a:t>
            </a:fld>
            <a:endParaRPr lang="es-ES_tradnl"/>
          </a:p>
        </p:txBody>
      </p:sp>
    </p:spTree>
    <p:extLst>
      <p:ext uri="{BB962C8B-B14F-4D97-AF65-F5344CB8AC3E}">
        <p14:creationId xmlns:p14="http://schemas.microsoft.com/office/powerpoint/2010/main" val="5223112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8" r:id="rId3"/>
    <p:sldLayoutId id="2147483651" r:id="rId4"/>
    <p:sldLayoutId id="2147483661" r:id="rId5"/>
    <p:sldLayoutId id="2147483662" r:id="rId6"/>
    <p:sldLayoutId id="2147483663" r:id="rId7"/>
    <p:sldLayoutId id="2147483669" r:id="rId8"/>
    <p:sldLayoutId id="2147483664" r:id="rId9"/>
    <p:sldLayoutId id="2147483665" r:id="rId10"/>
    <p:sldLayoutId id="2147483666" r:id="rId11"/>
    <p:sldLayoutId id="2147483670" r:id="rId12"/>
    <p:sldLayoutId id="2147483671" r:id="rId13"/>
    <p:sldLayoutId id="2147483672" r:id="rId14"/>
    <p:sldLayoutId id="2147483673" r:id="rId15"/>
    <p:sldLayoutId id="2147483667" r:id="rId16"/>
    <p:sldLayoutId id="2147483660" r:id="rId17"/>
    <p:sldLayoutId id="2147483652" r:id="rId18"/>
    <p:sldLayoutId id="2147483653" r:id="rId19"/>
    <p:sldLayoutId id="2147483654" r:id="rId20"/>
    <p:sldLayoutId id="2147483655" r:id="rId21"/>
    <p:sldLayoutId id="2147483656" r:id="rId22"/>
    <p:sldLayoutId id="2147483657" r:id="rId23"/>
    <p:sldLayoutId id="2147483658" r:id="rId24"/>
    <p:sldLayoutId id="2147483659" r:id="rId25"/>
  </p:sldLayoutIdLst>
  <p:hf hdr="0" ftr="0" dt="0"/>
  <p:txStyles>
    <p:titleStyle>
      <a:lvl1pPr algn="l" defTabSz="914400" rtl="0" eaLnBrk="1" latinLnBrk="0" hangingPunct="1">
        <a:lnSpc>
          <a:spcPct val="90000"/>
        </a:lnSpc>
        <a:spcBef>
          <a:spcPct val="0"/>
        </a:spcBef>
        <a:buNone/>
        <a:defRPr sz="4400" b="1" i="0" kern="1200">
          <a:solidFill>
            <a:schemeClr val="tx1"/>
          </a:solidFill>
          <a:latin typeface="Arial" charset="0"/>
          <a:ea typeface="Arial" charset="0"/>
          <a:cs typeface="Arial"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Arial" charset="0"/>
          <a:ea typeface="Arial" charset="0"/>
          <a:cs typeface="Arial"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Arial" charset="0"/>
          <a:ea typeface="Arial" charset="0"/>
          <a:cs typeface="Arial"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Arial" charset="0"/>
          <a:ea typeface="Arial" charset="0"/>
          <a:cs typeface="Arial"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Arial" charset="0"/>
          <a:ea typeface="Arial" charset="0"/>
          <a:cs typeface="Arial"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jorsodom.files.wordpress.com/2013/09/olap_vs_oltp.jpg" TargetMode="Externa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 dirty="0"/>
              <a:t>Base de datos con SQL server</a:t>
            </a:r>
            <a:endParaRPr lang="es-ES_tradnl" dirty="0"/>
          </a:p>
        </p:txBody>
      </p:sp>
      <p:sp>
        <p:nvSpPr>
          <p:cNvPr id="3" name="Subtítulo 2"/>
          <p:cNvSpPr>
            <a:spLocks noGrp="1"/>
          </p:cNvSpPr>
          <p:nvPr>
            <p:ph type="subTitle" idx="1"/>
          </p:nvPr>
        </p:nvSpPr>
        <p:spPr/>
        <p:txBody>
          <a:bodyPr/>
          <a:lstStyle/>
          <a:p>
            <a:endParaRPr lang="es-ES_tradnl" dirty="0"/>
          </a:p>
        </p:txBody>
      </p:sp>
    </p:spTree>
    <p:extLst>
      <p:ext uri="{BB962C8B-B14F-4D97-AF65-F5344CB8AC3E}">
        <p14:creationId xmlns:p14="http://schemas.microsoft.com/office/powerpoint/2010/main" val="14824954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BIG DATA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10</a:t>
            </a:fld>
            <a:endParaRPr lang="es-ES_tradnl"/>
          </a:p>
        </p:txBody>
      </p:sp>
      <p:sp>
        <p:nvSpPr>
          <p:cNvPr id="4" name="3 Rectángulo"/>
          <p:cNvSpPr/>
          <p:nvPr/>
        </p:nvSpPr>
        <p:spPr>
          <a:xfrm>
            <a:off x="734096" y="1365161"/>
            <a:ext cx="10560676" cy="4524315"/>
          </a:xfrm>
          <a:prstGeom prst="rect">
            <a:avLst/>
          </a:prstGeom>
        </p:spPr>
        <p:txBody>
          <a:bodyPr wrap="square">
            <a:spAutoFit/>
          </a:bodyPr>
          <a:lstStyle/>
          <a:p>
            <a:r>
              <a:rPr lang="es-MX" dirty="0"/>
              <a:t>Se utiliza a menudo para referirse a cualquier conjunto de datos que es difícil de gestionar mediante bases de datos tradicionales o que es demasiado grande para procesarse en un solo servidor. (BIG DATA, 2016). Para ser más específicos, este concepto se ha definido a partir de sus componentes esenciales, llamados las 3V’s. (</a:t>
            </a:r>
            <a:r>
              <a:rPr lang="es-MX" dirty="0" err="1"/>
              <a:t>Laney</a:t>
            </a:r>
            <a:r>
              <a:rPr lang="es-MX" dirty="0"/>
              <a:t>, 2001).</a:t>
            </a:r>
          </a:p>
          <a:p>
            <a:r>
              <a:rPr lang="es-MX" b="1" dirty="0"/>
              <a:t>Volumen:</a:t>
            </a:r>
            <a:r>
              <a:rPr lang="es-MX" dirty="0"/>
              <a:t> cada día se generan enormes cantidades de datos. En esta característica se trata, principalmente, el tema de infraestructura, procesamiento y manejo de grandes volúmenes de datos de una manera selectiva</a:t>
            </a:r>
            <a:r>
              <a:rPr lang="es-MX" dirty="0" smtClean="0"/>
              <a:t>.</a:t>
            </a:r>
          </a:p>
          <a:p>
            <a:endParaRPr lang="es-MX" dirty="0"/>
          </a:p>
          <a:p>
            <a:r>
              <a:rPr lang="es-MX" b="1" dirty="0"/>
              <a:t>Velocidad:</a:t>
            </a:r>
            <a:r>
              <a:rPr lang="es-MX" dirty="0"/>
              <a:t> es un factor primordial, aquí todo debe funcionar de manera sincrónica para que grandes cantidades de datos puedan ser analizados, minimizando el tiempo de procesamiento. Su finalidad es entregar resultados en tiempo real.</a:t>
            </a:r>
          </a:p>
          <a:p>
            <a:endParaRPr lang="es-MX" b="1" dirty="0" smtClean="0"/>
          </a:p>
          <a:p>
            <a:r>
              <a:rPr lang="es-MX" b="1" dirty="0" smtClean="0"/>
              <a:t>Variedad</a:t>
            </a:r>
            <a:r>
              <a:rPr lang="es-MX" b="1" dirty="0"/>
              <a:t>:</a:t>
            </a:r>
            <a:r>
              <a:rPr lang="es-MX" dirty="0"/>
              <a:t> además de las grandes cantidades de información, se debe considerar que los datos son de todo tipo: estructurados y no estructurados. El sistema debe analizar y sacar provecho de toda la información, independientemente del área de negocio empresarial.</a:t>
            </a:r>
          </a:p>
          <a:p>
            <a:r>
              <a:rPr lang="es-MX" dirty="0"/>
              <a:t>Con el pasar del tiempo y el crecimiento exponencial de los datos, se ha podido precisar en la definición de Big Data y se agregaron dos componentes más</a:t>
            </a:r>
            <a:r>
              <a:rPr lang="es-MX" dirty="0" smtClean="0"/>
              <a:t>:</a:t>
            </a:r>
            <a:endParaRPr lang="es-MX" dirty="0"/>
          </a:p>
        </p:txBody>
      </p:sp>
    </p:spTree>
    <p:extLst>
      <p:ext uri="{BB962C8B-B14F-4D97-AF65-F5344CB8AC3E}">
        <p14:creationId xmlns:p14="http://schemas.microsoft.com/office/powerpoint/2010/main" val="3611760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BIG DATA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11</a:t>
            </a:fld>
            <a:endParaRPr lang="es-ES_tradnl"/>
          </a:p>
        </p:txBody>
      </p:sp>
      <p:sp>
        <p:nvSpPr>
          <p:cNvPr id="4" name="3 Rectángulo"/>
          <p:cNvSpPr/>
          <p:nvPr/>
        </p:nvSpPr>
        <p:spPr>
          <a:xfrm>
            <a:off x="953037" y="1515624"/>
            <a:ext cx="10702343" cy="3139321"/>
          </a:xfrm>
          <a:prstGeom prst="rect">
            <a:avLst/>
          </a:prstGeom>
        </p:spPr>
        <p:txBody>
          <a:bodyPr wrap="square">
            <a:spAutoFit/>
          </a:bodyPr>
          <a:lstStyle/>
          <a:p>
            <a:r>
              <a:rPr lang="es-MX" b="1" dirty="0"/>
              <a:t>Veracidad</a:t>
            </a:r>
            <a:r>
              <a:rPr lang="es-MX" b="1" dirty="0" smtClean="0"/>
              <a:t>: </a:t>
            </a:r>
            <a:r>
              <a:rPr lang="es-MX" dirty="0" smtClean="0"/>
              <a:t>la </a:t>
            </a:r>
            <a:r>
              <a:rPr lang="es-MX" dirty="0"/>
              <a:t>mayoría de datos que se recolectan están incompletos y afectados por asimetrías e inconsistencias. El objetivo de este componente es garantizar la exactitud y confianza de los datos para cumplir los objetivos y minimizar la incertidumbre</a:t>
            </a:r>
            <a:r>
              <a:rPr lang="es-MX" dirty="0" smtClean="0"/>
              <a:t>.</a:t>
            </a:r>
          </a:p>
          <a:p>
            <a:endParaRPr lang="es-MX" dirty="0"/>
          </a:p>
          <a:p>
            <a:r>
              <a:rPr lang="es-MX" b="1" dirty="0"/>
              <a:t>Valor:</a:t>
            </a:r>
            <a:r>
              <a:rPr lang="es-MX" dirty="0"/>
              <a:t> mediante minería y análisis de datos se puede vislumbrar información de alto valor para el negocio, que antes había estado enmascarada dentro de datos estructurados y no estructurados. Esta característica se puede utilizar para ayudar a modernizar las cadenas de suministro, mejorar la planificación de producción, el seguimiento de ventas y actividades de marketing, etc.</a:t>
            </a:r>
          </a:p>
          <a:p>
            <a:r>
              <a:rPr lang="es-MX" dirty="0"/>
              <a:t>La estrategia de Big Data ofrece a las empresas la capacidad de analizar mejor su información con el objetivo de acelerar el crecimiento rentable. (</a:t>
            </a:r>
            <a:r>
              <a:rPr lang="es-MX" dirty="0" err="1"/>
              <a:t>Knilans</a:t>
            </a:r>
            <a:r>
              <a:rPr lang="es-MX" dirty="0"/>
              <a:t>, 2014).</a:t>
            </a:r>
          </a:p>
          <a:p>
            <a:endParaRPr lang="es-CO" dirty="0"/>
          </a:p>
        </p:txBody>
      </p:sp>
      <p:sp>
        <p:nvSpPr>
          <p:cNvPr id="5" name="4 Rectángulo"/>
          <p:cNvSpPr/>
          <p:nvPr/>
        </p:nvSpPr>
        <p:spPr>
          <a:xfrm>
            <a:off x="953036" y="4447993"/>
            <a:ext cx="10367493" cy="1754326"/>
          </a:xfrm>
          <a:prstGeom prst="rect">
            <a:avLst/>
          </a:prstGeom>
        </p:spPr>
        <p:txBody>
          <a:bodyPr wrap="square">
            <a:spAutoFit/>
          </a:bodyPr>
          <a:lstStyle/>
          <a:p>
            <a:r>
              <a:rPr lang="es-MX" dirty="0"/>
              <a:t>Así pues, el panorama actual es un llamado, en primer lugar, a la evaluación de la madurez de las compañías en el uso de nuevas tecnologías y su aplicación en la estrategia organizacional. En segundo lugar, es una invitación a potenciar el talento humano con el fin de poner en marcha este tipo de proyectos. </a:t>
            </a:r>
            <a:r>
              <a:rPr lang="es-MX" dirty="0" smtClean="0"/>
              <a:t/>
            </a:r>
            <a:br>
              <a:rPr lang="es-MX" dirty="0" smtClean="0"/>
            </a:br>
            <a:r>
              <a:rPr lang="es-MX" dirty="0" smtClean="0"/>
              <a:t>Hoy </a:t>
            </a:r>
            <a:r>
              <a:rPr lang="es-MX" dirty="0"/>
              <a:t>en día se cuenta con áreas expertas en manejo de información y análisis estadísticos y se tienen oportunidades de negocio que permiten integrar y tomar información de una amplia gama de industrias para mejorar la interacción con el cliente y ofrecerle un servicio con el que sea capaz de ir más allá.</a:t>
            </a:r>
            <a:endParaRPr lang="es-CO" dirty="0"/>
          </a:p>
        </p:txBody>
      </p:sp>
    </p:spTree>
    <p:extLst>
      <p:ext uri="{BB962C8B-B14F-4D97-AF65-F5344CB8AC3E}">
        <p14:creationId xmlns:p14="http://schemas.microsoft.com/office/powerpoint/2010/main" val="4210346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MX" b="0" dirty="0"/>
              <a:t>Algunos ejemplos prácticos de uso de "</a:t>
            </a:r>
            <a:r>
              <a:rPr lang="es-MX" b="0" dirty="0" err="1"/>
              <a:t>business</a:t>
            </a:r>
            <a:r>
              <a:rPr lang="es-MX" b="0" dirty="0"/>
              <a:t> </a:t>
            </a:r>
            <a:r>
              <a:rPr lang="es-MX" b="0" dirty="0" err="1"/>
              <a:t>intelligence</a:t>
            </a:r>
            <a:r>
              <a:rPr lang="es-MX" b="0" dirty="0"/>
              <a:t>"</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12</a:t>
            </a:fld>
            <a:endParaRPr lang="es-ES_tradnl"/>
          </a:p>
        </p:txBody>
      </p:sp>
      <p:sp>
        <p:nvSpPr>
          <p:cNvPr id="5" name="4 Rectángulo"/>
          <p:cNvSpPr/>
          <p:nvPr/>
        </p:nvSpPr>
        <p:spPr>
          <a:xfrm>
            <a:off x="785612" y="1504712"/>
            <a:ext cx="7379594" cy="4524315"/>
          </a:xfrm>
          <a:prstGeom prst="rect">
            <a:avLst/>
          </a:prstGeom>
        </p:spPr>
        <p:txBody>
          <a:bodyPr wrap="square">
            <a:spAutoFit/>
          </a:bodyPr>
          <a:lstStyle/>
          <a:p>
            <a:r>
              <a:rPr lang="es-MX" dirty="0"/>
              <a:t>En el artículo “Business </a:t>
            </a:r>
            <a:r>
              <a:rPr lang="es-MX" dirty="0" err="1"/>
              <a:t>Intelligence</a:t>
            </a:r>
            <a:r>
              <a:rPr lang="es-MX" dirty="0"/>
              <a:t> </a:t>
            </a:r>
            <a:r>
              <a:rPr lang="es-MX" dirty="0" err="1"/>
              <a:t>Definition</a:t>
            </a:r>
            <a:r>
              <a:rPr lang="es-MX" dirty="0"/>
              <a:t> and </a:t>
            </a:r>
            <a:r>
              <a:rPr lang="es-MX" dirty="0" err="1"/>
              <a:t>Solutions</a:t>
            </a:r>
            <a:r>
              <a:rPr lang="es-MX" dirty="0"/>
              <a:t>” su autor, </a:t>
            </a:r>
            <a:r>
              <a:rPr lang="es-MX" dirty="0" err="1"/>
              <a:t>Ryan</a:t>
            </a:r>
            <a:r>
              <a:rPr lang="es-MX" dirty="0"/>
              <a:t> </a:t>
            </a:r>
            <a:r>
              <a:rPr lang="es-MX" dirty="0" err="1"/>
              <a:t>Mulcahy</a:t>
            </a:r>
            <a:r>
              <a:rPr lang="es-MX" dirty="0"/>
              <a:t>, habla del uso de </a:t>
            </a:r>
            <a:r>
              <a:rPr lang="es-MX" dirty="0" err="1"/>
              <a:t>business</a:t>
            </a:r>
            <a:r>
              <a:rPr lang="es-MX" dirty="0"/>
              <a:t> </a:t>
            </a:r>
            <a:r>
              <a:rPr lang="es-MX" dirty="0" err="1"/>
              <a:t>intelligence</a:t>
            </a:r>
            <a:r>
              <a:rPr lang="es-MX" dirty="0"/>
              <a:t> en los grandes negocios estadounidenses. Da varios ejemplos</a:t>
            </a:r>
            <a:r>
              <a:rPr lang="es-MX" dirty="0" smtClean="0"/>
              <a:t>:</a:t>
            </a:r>
          </a:p>
          <a:p>
            <a:endParaRPr lang="es-MX" dirty="0"/>
          </a:p>
          <a:p>
            <a:pPr marL="285750" indent="-285750">
              <a:buFont typeface="Arial" panose="020B0604020202020204" pitchFamily="34" charset="0"/>
              <a:buChar char="•"/>
            </a:pPr>
            <a:r>
              <a:rPr lang="es-MX" dirty="0"/>
              <a:t>Las cadenas de restaurantes como </a:t>
            </a:r>
            <a:r>
              <a:rPr lang="es-MX" dirty="0" err="1"/>
              <a:t>Hardee’s</a:t>
            </a:r>
            <a:r>
              <a:rPr lang="es-MX" dirty="0"/>
              <a:t>, </a:t>
            </a:r>
            <a:r>
              <a:rPr lang="es-MX" dirty="0" err="1"/>
              <a:t>Wendy’s</a:t>
            </a:r>
            <a:r>
              <a:rPr lang="es-MX" dirty="0"/>
              <a:t>, Ruby </a:t>
            </a:r>
            <a:r>
              <a:rPr lang="es-MX" dirty="0" err="1"/>
              <a:t>Tuesday</a:t>
            </a:r>
            <a:r>
              <a:rPr lang="es-MX" dirty="0"/>
              <a:t> y T.G.I. </a:t>
            </a:r>
            <a:r>
              <a:rPr lang="es-MX" dirty="0" err="1"/>
              <a:t>Friday’s</a:t>
            </a:r>
            <a:r>
              <a:rPr lang="es-MX" dirty="0"/>
              <a:t> </a:t>
            </a:r>
            <a:r>
              <a:rPr lang="es-MX" u="sng" dirty="0"/>
              <a:t>usan BI para tomar decisiones estratégicas</a:t>
            </a:r>
            <a:r>
              <a:rPr lang="es-MX" dirty="0"/>
              <a:t>, como </a:t>
            </a:r>
            <a:r>
              <a:rPr lang="es-MX" b="1" dirty="0"/>
              <a:t>qué nuevos productos añadir al menú, qué platos quitar o qué locales deben cerrar</a:t>
            </a:r>
            <a:r>
              <a:rPr lang="es-MX" dirty="0"/>
              <a:t>.</a:t>
            </a:r>
          </a:p>
          <a:p>
            <a:pPr marL="285750" indent="-285750">
              <a:buFont typeface="Arial" panose="020B0604020202020204" pitchFamily="34" charset="0"/>
              <a:buChar char="•"/>
            </a:pPr>
            <a:r>
              <a:rPr lang="es-MX" dirty="0"/>
              <a:t>Wal-Mart usa grandes cantidades de datos y análisis para dominar la industria. </a:t>
            </a:r>
          </a:p>
          <a:p>
            <a:pPr marL="285750" indent="-285750">
              <a:buFont typeface="Arial" panose="020B0604020202020204" pitchFamily="34" charset="0"/>
              <a:buChar char="•"/>
            </a:pPr>
            <a:r>
              <a:rPr lang="es-MX" dirty="0" err="1"/>
              <a:t>Harrah's</a:t>
            </a:r>
            <a:r>
              <a:rPr lang="es-MX" dirty="0"/>
              <a:t> utiliza el </a:t>
            </a:r>
            <a:r>
              <a:rPr lang="es-MX" i="1" dirty="0" err="1"/>
              <a:t>business</a:t>
            </a:r>
            <a:r>
              <a:rPr lang="es-MX" i="1" dirty="0"/>
              <a:t> </a:t>
            </a:r>
            <a:r>
              <a:rPr lang="es-MX" i="1" dirty="0" err="1"/>
              <a:t>intelligence</a:t>
            </a:r>
            <a:r>
              <a:rPr lang="es-MX" dirty="0"/>
              <a:t> tanto para construir mega-casinos hasta para analizar la fidelidad de los clientes.</a:t>
            </a:r>
          </a:p>
          <a:p>
            <a:pPr marL="285750" indent="-285750">
              <a:buFont typeface="Arial" panose="020B0604020202020204" pitchFamily="34" charset="0"/>
              <a:buChar char="•"/>
            </a:pPr>
            <a:r>
              <a:rPr lang="es-MX" dirty="0"/>
              <a:t>Amazon y </a:t>
            </a:r>
            <a:r>
              <a:rPr lang="es-MX" dirty="0" err="1"/>
              <a:t>Yahoo</a:t>
            </a:r>
            <a:r>
              <a:rPr lang="es-MX" dirty="0"/>
              <a:t> se basan en la inteligencia de negocios para llevar a cabo cambios comerciales. </a:t>
            </a:r>
          </a:p>
          <a:p>
            <a:pPr marL="285750" indent="-285750">
              <a:buFont typeface="Arial" panose="020B0604020202020204" pitchFamily="34" charset="0"/>
              <a:buChar char="•"/>
            </a:pPr>
            <a:r>
              <a:rPr lang="es-MX" dirty="0"/>
              <a:t>Capital </a:t>
            </a:r>
            <a:r>
              <a:rPr lang="es-MX" dirty="0" err="1"/>
              <a:t>One</a:t>
            </a:r>
            <a:r>
              <a:rPr lang="es-MX" dirty="0"/>
              <a:t> lleva a cabo más de 30.000 experimentos anuales para identificar a los clientes solventes y ofrecerles tarjetas de crédito.</a:t>
            </a:r>
          </a:p>
        </p:txBody>
      </p:sp>
      <p:pic>
        <p:nvPicPr>
          <p:cNvPr id="1026" name="Picture 2" descr="business intellig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8197" y="1504712"/>
            <a:ext cx="3810000"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0302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dirty="0"/>
              <a:t>Algunos ejemplos prácticos de uso de "</a:t>
            </a:r>
            <a:r>
              <a:rPr lang="es-MX" b="0" dirty="0" err="1"/>
              <a:t>business</a:t>
            </a:r>
            <a:r>
              <a:rPr lang="es-MX" b="0" dirty="0"/>
              <a:t> </a:t>
            </a:r>
            <a:r>
              <a:rPr lang="es-MX" b="0" dirty="0" err="1"/>
              <a:t>intelligence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13</a:t>
            </a:fld>
            <a:endParaRPr lang="es-ES_tradnl"/>
          </a:p>
        </p:txBody>
      </p:sp>
      <p:sp>
        <p:nvSpPr>
          <p:cNvPr id="4" name="3 Rectángulo"/>
          <p:cNvSpPr/>
          <p:nvPr/>
        </p:nvSpPr>
        <p:spPr>
          <a:xfrm>
            <a:off x="1077531" y="2071531"/>
            <a:ext cx="10049813" cy="3139321"/>
          </a:xfrm>
          <a:prstGeom prst="rect">
            <a:avLst/>
          </a:prstGeom>
        </p:spPr>
        <p:txBody>
          <a:bodyPr wrap="square">
            <a:spAutoFit/>
          </a:bodyPr>
          <a:lstStyle/>
          <a:p>
            <a:r>
              <a:rPr lang="es-MX" dirty="0"/>
              <a:t>Optimización del </a:t>
            </a:r>
            <a:r>
              <a:rPr lang="es-MX" i="1" dirty="0"/>
              <a:t>stock</a:t>
            </a:r>
            <a:endParaRPr lang="es-MX" dirty="0"/>
          </a:p>
          <a:p>
            <a:r>
              <a:rPr lang="es-MX" dirty="0"/>
              <a:t>Los sectores con una </a:t>
            </a:r>
            <a:r>
              <a:rPr lang="es-MX" b="1" dirty="0"/>
              <a:t>marcada estacionalidad</a:t>
            </a:r>
            <a:r>
              <a:rPr lang="es-MX" dirty="0"/>
              <a:t> a menudo tienen </a:t>
            </a:r>
            <a:r>
              <a:rPr lang="es-MX" b="1" dirty="0"/>
              <a:t>importantes problemas para lograr optimizar adecuadamente el </a:t>
            </a:r>
            <a:r>
              <a:rPr lang="es-MX" b="1" i="1" dirty="0"/>
              <a:t>stock</a:t>
            </a:r>
            <a:r>
              <a:rPr lang="es-MX" dirty="0"/>
              <a:t>. Por ejemplo, si las ventas de un determinado producto se disparan en verano o durante las fiestas de navidad, resulta complicado almacenar la cantidad adecuada para maximizar los beneficios.</a:t>
            </a:r>
          </a:p>
          <a:p>
            <a:r>
              <a:rPr lang="es-MX" dirty="0"/>
              <a:t>En este sentido, </a:t>
            </a:r>
            <a:r>
              <a:rPr lang="es-MX" b="1" dirty="0"/>
              <a:t>algunas empresas</a:t>
            </a:r>
            <a:r>
              <a:rPr lang="es-MX" dirty="0"/>
              <a:t> del sector conservero o de la alimentación en general </a:t>
            </a:r>
            <a:r>
              <a:rPr lang="es-MX" b="1" dirty="0"/>
              <a:t>han logrado aumentar la rentabilidad en cifras cercanas al 10 % mediante técnicas de BI </a:t>
            </a:r>
            <a:r>
              <a:rPr lang="es-MX" dirty="0"/>
              <a:t>basadas en:</a:t>
            </a:r>
          </a:p>
          <a:p>
            <a:r>
              <a:rPr lang="es-MX" dirty="0"/>
              <a:t>Implantación de algún sistema de soporte de la decisión (DSS).</a:t>
            </a:r>
          </a:p>
          <a:p>
            <a:r>
              <a:rPr lang="es-MX" dirty="0"/>
              <a:t>Análisis exhaustivo de los datos históricos de ventas e inventarios de productos almacenados.</a:t>
            </a:r>
          </a:p>
          <a:p>
            <a:r>
              <a:rPr lang="es-MX" dirty="0"/>
              <a:t>Los datos obtenidos han hecho posible, en muchos casos, un </a:t>
            </a:r>
            <a:r>
              <a:rPr lang="es-MX" b="1" dirty="0"/>
              <a:t>rediseño</a:t>
            </a:r>
            <a:r>
              <a:rPr lang="es-MX" dirty="0"/>
              <a:t> mucho más eficaz y rentable </a:t>
            </a:r>
            <a:r>
              <a:rPr lang="es-MX" b="1" dirty="0"/>
              <a:t>de todo el proceso logístico y de almacenamiento productivo</a:t>
            </a:r>
            <a:r>
              <a:rPr lang="es-MX" dirty="0"/>
              <a:t>.</a:t>
            </a:r>
          </a:p>
        </p:txBody>
      </p:sp>
    </p:spTree>
    <p:extLst>
      <p:ext uri="{BB962C8B-B14F-4D97-AF65-F5344CB8AC3E}">
        <p14:creationId xmlns:p14="http://schemas.microsoft.com/office/powerpoint/2010/main" val="30509848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dirty="0"/>
              <a:t>Algunos ejemplos prácticos de uso de "</a:t>
            </a:r>
            <a:r>
              <a:rPr lang="es-MX" b="0" dirty="0" err="1"/>
              <a:t>business</a:t>
            </a:r>
            <a:r>
              <a:rPr lang="es-MX" b="0" dirty="0"/>
              <a:t> </a:t>
            </a:r>
            <a:r>
              <a:rPr lang="es-MX" b="0" dirty="0" err="1"/>
              <a:t>intelligence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14</a:t>
            </a:fld>
            <a:endParaRPr lang="es-ES_tradnl"/>
          </a:p>
        </p:txBody>
      </p:sp>
      <p:sp>
        <p:nvSpPr>
          <p:cNvPr id="5" name="4 Rectángulo"/>
          <p:cNvSpPr/>
          <p:nvPr/>
        </p:nvSpPr>
        <p:spPr>
          <a:xfrm>
            <a:off x="597666" y="1800869"/>
            <a:ext cx="10375133" cy="3970318"/>
          </a:xfrm>
          <a:prstGeom prst="rect">
            <a:avLst/>
          </a:prstGeom>
        </p:spPr>
        <p:txBody>
          <a:bodyPr wrap="square">
            <a:spAutoFit/>
          </a:bodyPr>
          <a:lstStyle/>
          <a:p>
            <a:r>
              <a:rPr lang="es-MX" dirty="0" smtClean="0"/>
              <a:t>Fidelización de clientes</a:t>
            </a:r>
          </a:p>
          <a:p>
            <a:r>
              <a:rPr lang="es-MX" dirty="0" smtClean="0"/>
              <a:t>Los </a:t>
            </a:r>
            <a:r>
              <a:rPr lang="es-MX" dirty="0"/>
              <a:t>procesos de inteligencia de negocios son también muy útiles para </a:t>
            </a:r>
            <a:r>
              <a:rPr lang="es-MX" b="1" dirty="0"/>
              <a:t>detectar los clientes más rentables</a:t>
            </a:r>
            <a:r>
              <a:rPr lang="es-MX" dirty="0"/>
              <a:t> de, por ejemplo, una cadena de supermercados o de ropa, para </a:t>
            </a:r>
            <a:r>
              <a:rPr lang="es-MX" b="1" dirty="0"/>
              <a:t>posteriormente </a:t>
            </a:r>
            <a:r>
              <a:rPr lang="es-MX" b="1" u="sng" dirty="0"/>
              <a:t>fidelizarlos</a:t>
            </a:r>
            <a:r>
              <a:rPr lang="es-MX" dirty="0"/>
              <a:t>.</a:t>
            </a:r>
          </a:p>
          <a:p>
            <a:r>
              <a:rPr lang="es-MX" dirty="0"/>
              <a:t>Para ello es necesario el </a:t>
            </a:r>
            <a:r>
              <a:rPr lang="es-MX" b="1" dirty="0"/>
              <a:t>análisis correcto de una gran cantidad de datos</a:t>
            </a:r>
            <a:r>
              <a:rPr lang="es-MX" dirty="0"/>
              <a:t> para obtener el perfil ideal: edad, sexo, ubicación geográfica, estado civil, número de hijos, etc. Una buena forma de conseguir esta información puede ser la creación de «tarjetas descuento», donde el cliente debe facilitar una serie de datos personales para su obtención.</a:t>
            </a:r>
          </a:p>
          <a:p>
            <a:r>
              <a:rPr lang="es-MX" dirty="0"/>
              <a:t>Las tarjetas de fidelización también sirven para conseguir este objetivo. </a:t>
            </a:r>
            <a:r>
              <a:rPr lang="es-MX" dirty="0" smtClean="0"/>
              <a:t/>
            </a:r>
            <a:br>
              <a:rPr lang="es-MX" dirty="0" smtClean="0"/>
            </a:br>
            <a:r>
              <a:rPr lang="es-MX" dirty="0" smtClean="0"/>
              <a:t>Por </a:t>
            </a:r>
            <a:r>
              <a:rPr lang="es-MX" dirty="0"/>
              <a:t>ejemplo, si se trata de una perfumería, habitualmente piden datos como la marca de maquillaje que usa el titular o su perfume favorito. Con eso ya sabrán </a:t>
            </a:r>
            <a:r>
              <a:rPr lang="es-MX" b="1" dirty="0"/>
              <a:t>qué promociones le resultarán más atractivas</a:t>
            </a:r>
            <a:r>
              <a:rPr lang="es-MX" dirty="0"/>
              <a:t>.</a:t>
            </a:r>
          </a:p>
          <a:p>
            <a:r>
              <a:rPr lang="es-MX" dirty="0"/>
              <a:t>Otra forma de asegurarse la fidelidad de los clientes es recurrir a campañas o nombres comerciales que los usuarios identifiquen con algo barato. Un claro ejemplo lo tienes en la gama “</a:t>
            </a:r>
            <a:r>
              <a:rPr lang="es-MX" dirty="0" err="1"/>
              <a:t>basics</a:t>
            </a:r>
            <a:r>
              <a:rPr lang="es-MX" dirty="0"/>
              <a:t>” de Zara. Es más barata que el resto, pero el precio no está puesto al azar. </a:t>
            </a:r>
            <a:r>
              <a:rPr lang="es-MX" u="sng" dirty="0"/>
              <a:t>Aplican el BI al análisis</a:t>
            </a:r>
            <a:r>
              <a:rPr lang="es-MX" dirty="0"/>
              <a:t> de ventas para ver </a:t>
            </a:r>
            <a:r>
              <a:rPr lang="es-MX" b="1" dirty="0"/>
              <a:t>cuánto pueden ajustar los márgenes</a:t>
            </a:r>
            <a:r>
              <a:rPr lang="es-MX" dirty="0"/>
              <a:t>.</a:t>
            </a:r>
          </a:p>
        </p:txBody>
      </p:sp>
    </p:spTree>
    <p:extLst>
      <p:ext uri="{BB962C8B-B14F-4D97-AF65-F5344CB8AC3E}">
        <p14:creationId xmlns:p14="http://schemas.microsoft.com/office/powerpoint/2010/main" val="2019815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dirty="0"/>
              <a:t>Algunos ejemplos prácticos de uso de "</a:t>
            </a:r>
            <a:r>
              <a:rPr lang="es-MX" b="0" dirty="0" err="1"/>
              <a:t>business</a:t>
            </a:r>
            <a:r>
              <a:rPr lang="es-MX" b="0" dirty="0"/>
              <a:t> </a:t>
            </a:r>
            <a:r>
              <a:rPr lang="es-MX" b="0" dirty="0" err="1"/>
              <a:t>intelligence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15</a:t>
            </a:fld>
            <a:endParaRPr lang="es-ES_tradnl"/>
          </a:p>
        </p:txBody>
      </p:sp>
      <p:sp>
        <p:nvSpPr>
          <p:cNvPr id="4" name="3 Rectángulo"/>
          <p:cNvSpPr/>
          <p:nvPr/>
        </p:nvSpPr>
        <p:spPr>
          <a:xfrm>
            <a:off x="1133340" y="1534839"/>
            <a:ext cx="9916733" cy="3693319"/>
          </a:xfrm>
          <a:prstGeom prst="rect">
            <a:avLst/>
          </a:prstGeom>
        </p:spPr>
        <p:txBody>
          <a:bodyPr wrap="square">
            <a:spAutoFit/>
          </a:bodyPr>
          <a:lstStyle/>
          <a:p>
            <a:r>
              <a:rPr lang="es-MX" dirty="0"/>
              <a:t>Captación de nuevos clientes</a:t>
            </a:r>
          </a:p>
          <a:p>
            <a:r>
              <a:rPr lang="es-MX" dirty="0"/>
              <a:t>Si ponemos como ejemplo el caso de una empresa de telecomunicaciones, el BI les puede servir para predecir la rotación que tendrán los clientes. De esta forma sabrán con antelación cuándo se darán de baja. Tomando como referencia los datos de facturación, las consultas de sus promociones y las visitas a la web </a:t>
            </a:r>
            <a:r>
              <a:rPr lang="es-MX" b="1" dirty="0"/>
              <a:t>centran sus esfuerzos en captar nuevos </a:t>
            </a:r>
            <a:r>
              <a:rPr lang="es-MX" b="1" dirty="0" err="1"/>
              <a:t>clientes</a:t>
            </a:r>
            <a:r>
              <a:rPr lang="es-MX" dirty="0" err="1"/>
              <a:t>que</a:t>
            </a:r>
            <a:r>
              <a:rPr lang="es-MX" dirty="0"/>
              <a:t> releven a los que saben que se van a ir.</a:t>
            </a:r>
            <a:br>
              <a:rPr lang="es-MX" dirty="0"/>
            </a:br>
            <a:endParaRPr lang="es-MX" dirty="0"/>
          </a:p>
          <a:p>
            <a:r>
              <a:rPr lang="es-MX" dirty="0"/>
              <a:t>Detección y corrección de </a:t>
            </a:r>
            <a:r>
              <a:rPr lang="es-MX" dirty="0" err="1"/>
              <a:t>desviaciónes</a:t>
            </a:r>
            <a:r>
              <a:rPr lang="es-MX" dirty="0"/>
              <a:t> presupuestarias</a:t>
            </a:r>
          </a:p>
          <a:p>
            <a:r>
              <a:rPr lang="es-MX" dirty="0"/>
              <a:t>No son pocas las empresas, sobre todo de gran tamaño, que sufren de </a:t>
            </a:r>
            <a:r>
              <a:rPr lang="es-MX" b="1" dirty="0"/>
              <a:t>importantes desviaciones económicas</a:t>
            </a:r>
            <a:r>
              <a:rPr lang="es-MX" dirty="0"/>
              <a:t> entre los </a:t>
            </a:r>
            <a:r>
              <a:rPr lang="es-MX" b="1" dirty="0"/>
              <a:t>parámetros estimados</a:t>
            </a:r>
            <a:r>
              <a:rPr lang="es-MX" dirty="0"/>
              <a:t> y objetivos planteados a principios de año y los </a:t>
            </a:r>
            <a:r>
              <a:rPr lang="es-MX" b="1" dirty="0"/>
              <a:t>resultados que realmente se producen</a:t>
            </a:r>
            <a:r>
              <a:rPr lang="es-MX" dirty="0"/>
              <a:t> doce meses después.</a:t>
            </a:r>
          </a:p>
          <a:p>
            <a:r>
              <a:rPr lang="es-MX" dirty="0"/>
              <a:t>Un </a:t>
            </a:r>
            <a:r>
              <a:rPr lang="es-MX" b="1" dirty="0"/>
              <a:t>análisis de los objetivos estratégicos</a:t>
            </a:r>
            <a:r>
              <a:rPr lang="es-MX" dirty="0"/>
              <a:t> de la propia empresa mediante la implantación de un cuadro de mandos integral (Balance </a:t>
            </a:r>
            <a:r>
              <a:rPr lang="es-MX" dirty="0" err="1"/>
              <a:t>Scorecard</a:t>
            </a:r>
            <a:r>
              <a:rPr lang="es-MX" dirty="0"/>
              <a:t>) puede detectar, en poco tiempo, el </a:t>
            </a:r>
            <a:r>
              <a:rPr lang="es-MX" b="1" dirty="0"/>
              <a:t>motivo de estas desviaciones y posibilitar su rápida corrección</a:t>
            </a:r>
            <a:r>
              <a:rPr lang="es-MX" dirty="0"/>
              <a:t>. </a:t>
            </a:r>
          </a:p>
        </p:txBody>
      </p:sp>
    </p:spTree>
    <p:extLst>
      <p:ext uri="{BB962C8B-B14F-4D97-AF65-F5344CB8AC3E}">
        <p14:creationId xmlns:p14="http://schemas.microsoft.com/office/powerpoint/2010/main" val="33257785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dirty="0"/>
              <a:t>Algunos ejemplos prácticos de uso de "</a:t>
            </a:r>
            <a:r>
              <a:rPr lang="es-MX" b="0" dirty="0" err="1"/>
              <a:t>business</a:t>
            </a:r>
            <a:r>
              <a:rPr lang="es-MX" b="0" dirty="0"/>
              <a:t> </a:t>
            </a:r>
            <a:r>
              <a:rPr lang="es-MX" b="0" dirty="0" err="1"/>
              <a:t>intelligence</a:t>
            </a:r>
            <a:r>
              <a:rPr lang="es-MX" b="0" dirty="0"/>
              <a:t>"</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16</a:t>
            </a:fld>
            <a:endParaRPr lang="es-ES_tradnl"/>
          </a:p>
        </p:txBody>
      </p:sp>
      <p:sp>
        <p:nvSpPr>
          <p:cNvPr id="4" name="3 Rectángulo"/>
          <p:cNvSpPr/>
          <p:nvPr/>
        </p:nvSpPr>
        <p:spPr>
          <a:xfrm>
            <a:off x="1094704" y="2059066"/>
            <a:ext cx="9852338" cy="3539430"/>
          </a:xfrm>
          <a:prstGeom prst="rect">
            <a:avLst/>
          </a:prstGeom>
        </p:spPr>
        <p:txBody>
          <a:bodyPr wrap="square">
            <a:spAutoFit/>
          </a:bodyPr>
          <a:lstStyle/>
          <a:p>
            <a:r>
              <a:rPr lang="es-MX" sz="2800" dirty="0"/>
              <a:t>Resumiendo, la inteligencia empresarial puede ayudar a cualquier empresa, sea del tamaño que sea y se dedique al sector que se dedique, a planificarse, organizarse, detectar cambios en las ventas, ingresos y gastos, a identificar los cambios de conducta de los consumidores, a detectar nuevas oportunidades, a conocer sus puntos fuertes y débiles, a corregir errores e, incluso, a saber cuándo pueden irse de vacaciones. Todo ello les ayudará a tomar las mejores decisiones.</a:t>
            </a:r>
            <a:endParaRPr lang="es-CO" sz="2800" dirty="0"/>
          </a:p>
        </p:txBody>
      </p:sp>
    </p:spTree>
    <p:extLst>
      <p:ext uri="{BB962C8B-B14F-4D97-AF65-F5344CB8AC3E}">
        <p14:creationId xmlns:p14="http://schemas.microsoft.com/office/powerpoint/2010/main" val="2739464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596324" y="642789"/>
            <a:ext cx="10321873" cy="1325563"/>
          </a:xfrm>
        </p:spPr>
        <p:txBody>
          <a:bodyPr>
            <a:normAutofit fontScale="90000"/>
          </a:bodyPr>
          <a:lstStyle/>
          <a:p>
            <a:pPr fontAlgn="base"/>
            <a:r>
              <a:rPr lang="es-MX" b="0" cap="all" dirty="0"/>
              <a:t>¿CUAL ES LA DIFERENCIA ENTRE UNA BASE DE DATOS OLTP Y OLAP?</a:t>
            </a:r>
            <a:br>
              <a:rPr lang="es-MX" b="0" cap="all" dirty="0"/>
            </a:br>
            <a:r>
              <a:rPr lang="es-MX" b="0" dirty="0">
                <a:hlinkClick r:id="rId2"/>
              </a:rPr>
              <a:t/>
            </a:r>
            <a:br>
              <a:rPr lang="es-MX" b="0" dirty="0">
                <a:hlinkClick r:id="rId2"/>
              </a:rPr>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17</a:t>
            </a:fld>
            <a:endParaRPr lang="es-ES_tradnl"/>
          </a:p>
        </p:txBody>
      </p:sp>
      <p:pic>
        <p:nvPicPr>
          <p:cNvPr id="3074" name="Picture 2" descr="https://jorsodom.files.wordpress.com/2013/09/olap_vs_olt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786" y="1774014"/>
            <a:ext cx="6372225" cy="3286126"/>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7169627" y="3682217"/>
            <a:ext cx="4266424" cy="369332"/>
          </a:xfrm>
          <a:prstGeom prst="rect">
            <a:avLst/>
          </a:prstGeom>
        </p:spPr>
        <p:txBody>
          <a:bodyPr wrap="none">
            <a:spAutoFit/>
          </a:bodyPr>
          <a:lstStyle/>
          <a:p>
            <a:r>
              <a:rPr lang="es-CO" smtClean="0"/>
              <a:t>Sistema OLAP (On-Line Analitical Procesing)</a:t>
            </a:r>
            <a:endParaRPr lang="es-CO" dirty="0"/>
          </a:p>
        </p:txBody>
      </p:sp>
      <p:sp>
        <p:nvSpPr>
          <p:cNvPr id="5" name="4 Rectángulo"/>
          <p:cNvSpPr/>
          <p:nvPr/>
        </p:nvSpPr>
        <p:spPr>
          <a:xfrm>
            <a:off x="7057234" y="2086120"/>
            <a:ext cx="4785669" cy="369332"/>
          </a:xfrm>
          <a:prstGeom prst="rect">
            <a:avLst/>
          </a:prstGeom>
        </p:spPr>
        <p:txBody>
          <a:bodyPr wrap="none">
            <a:spAutoFit/>
          </a:bodyPr>
          <a:lstStyle/>
          <a:p>
            <a:r>
              <a:rPr lang="es-CO" dirty="0" smtClean="0"/>
              <a:t>Sistema OLTP( </a:t>
            </a:r>
            <a:r>
              <a:rPr lang="es-CO" dirty="0"/>
              <a:t>On-Line </a:t>
            </a:r>
            <a:r>
              <a:rPr lang="es-CO" dirty="0" err="1"/>
              <a:t>Transactional</a:t>
            </a:r>
            <a:r>
              <a:rPr lang="es-CO" dirty="0"/>
              <a:t> </a:t>
            </a:r>
            <a:r>
              <a:rPr lang="es-CO" dirty="0" err="1"/>
              <a:t>Processing</a:t>
            </a:r>
            <a:r>
              <a:rPr lang="es-CO" dirty="0"/>
              <a:t>).</a:t>
            </a:r>
            <a:endParaRPr lang="es-CO" dirty="0"/>
          </a:p>
        </p:txBody>
      </p:sp>
    </p:spTree>
    <p:extLst>
      <p:ext uri="{BB962C8B-B14F-4D97-AF65-F5344CB8AC3E}">
        <p14:creationId xmlns:p14="http://schemas.microsoft.com/office/powerpoint/2010/main" val="19289299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cap="all" dirty="0"/>
              <a:t>¿CUAL ES LA DIFERENCIA ENTRE UNA BASE DE DATOS OLTP Y OLAP?</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18</a:t>
            </a:fld>
            <a:endParaRPr lang="es-ES_tradnl"/>
          </a:p>
        </p:txBody>
      </p:sp>
      <p:sp>
        <p:nvSpPr>
          <p:cNvPr id="4" name="3 Rectángulo"/>
          <p:cNvSpPr/>
          <p:nvPr/>
        </p:nvSpPr>
        <p:spPr>
          <a:xfrm>
            <a:off x="837126" y="1695458"/>
            <a:ext cx="10753859" cy="5078313"/>
          </a:xfrm>
          <a:prstGeom prst="rect">
            <a:avLst/>
          </a:prstGeom>
        </p:spPr>
        <p:txBody>
          <a:bodyPr wrap="square">
            <a:spAutoFit/>
          </a:bodyPr>
          <a:lstStyle/>
          <a:p>
            <a:pPr fontAlgn="base"/>
            <a:r>
              <a:rPr lang="es-MX" dirty="0"/>
              <a:t>Generalmente, la información que se quiere  investigar sobre un cierto dominio de la  organización se encuentra en bases de datos y  otras fuentes muy diversas, tanto internas como  externas.</a:t>
            </a:r>
          </a:p>
          <a:p>
            <a:pPr fontAlgn="base"/>
            <a:r>
              <a:rPr lang="es-MX" dirty="0"/>
              <a:t>Muchas de estas fuentes son las que se utilizan para el trabajo transaccional diario (conocido como OLTP, On-Line </a:t>
            </a:r>
            <a:r>
              <a:rPr lang="es-MX" dirty="0" err="1"/>
              <a:t>Transactional</a:t>
            </a:r>
            <a:r>
              <a:rPr lang="es-MX" dirty="0"/>
              <a:t> </a:t>
            </a:r>
            <a:r>
              <a:rPr lang="es-MX" dirty="0" err="1"/>
              <a:t>Processing</a:t>
            </a:r>
            <a:r>
              <a:rPr lang="es-MX" dirty="0"/>
              <a:t>).</a:t>
            </a:r>
          </a:p>
          <a:p>
            <a:pPr fontAlgn="base"/>
            <a:r>
              <a:rPr lang="es-MX" dirty="0"/>
              <a:t>Sobre estas mismas bases de datos de trabajo  ya se puede extraer conocimiento (visión  tradicional).</a:t>
            </a:r>
          </a:p>
          <a:p>
            <a:pPr fontAlgn="base"/>
            <a:r>
              <a:rPr lang="es-MX" dirty="0"/>
              <a:t>Problemas para realizar el análisis en este sistema (OLTP):</a:t>
            </a:r>
          </a:p>
          <a:p>
            <a:pPr fontAlgn="base"/>
            <a:r>
              <a:rPr lang="es-MX" dirty="0"/>
              <a:t> La información se encuentra en varias y heterogéneas bases de datos y, en consecuencia, no se puede explotar en conjunto.</a:t>
            </a:r>
          </a:p>
          <a:p>
            <a:pPr fontAlgn="base"/>
            <a:r>
              <a:rPr lang="es-MX" dirty="0"/>
              <a:t>Solo es posible el análisis de los datos actuales, no mantiene valores históricos para tratar evolutivos.</a:t>
            </a:r>
          </a:p>
          <a:p>
            <a:pPr fontAlgn="base"/>
            <a:r>
              <a:rPr lang="es-MX" dirty="0"/>
              <a:t> Se obstaculiza el trabajo transaccional diario de los sistemas de información originales, no permite el análisis on-line.</a:t>
            </a:r>
          </a:p>
          <a:p>
            <a:pPr fontAlgn="base"/>
            <a:r>
              <a:rPr lang="es-MX" dirty="0"/>
              <a:t> La base de datos está diseñada para el trabajo transaccional, no para el análisis de los datos.</a:t>
            </a:r>
          </a:p>
          <a:p>
            <a:pPr fontAlgn="base"/>
            <a:r>
              <a:rPr lang="es-MX" dirty="0"/>
              <a:t>Para las bases de datos del tipo OLAP, permite extraer conocimiento de la información histórica almacenada en la organización.</a:t>
            </a:r>
          </a:p>
          <a:p>
            <a:pPr fontAlgn="base"/>
            <a:r>
              <a:rPr lang="es-MX" dirty="0"/>
              <a:t>Objetivos:</a:t>
            </a:r>
          </a:p>
          <a:p>
            <a:pPr fontAlgn="base"/>
            <a:r>
              <a:rPr lang="es-MX" dirty="0"/>
              <a:t>  Análisis de la organización</a:t>
            </a:r>
          </a:p>
          <a:p>
            <a:pPr fontAlgn="base"/>
            <a:r>
              <a:rPr lang="es-MX" dirty="0"/>
              <a:t>  Previsiones de evolución</a:t>
            </a:r>
          </a:p>
          <a:p>
            <a:pPr fontAlgn="base"/>
            <a:r>
              <a:rPr lang="es-MX" dirty="0"/>
              <a:t>  Diseño de </a:t>
            </a:r>
            <a:r>
              <a:rPr lang="es-MX" dirty="0" smtClean="0"/>
              <a:t>estrategias</a:t>
            </a:r>
            <a:endParaRPr lang="es-MX" dirty="0"/>
          </a:p>
        </p:txBody>
      </p:sp>
    </p:spTree>
    <p:extLst>
      <p:ext uri="{BB962C8B-B14F-4D97-AF65-F5344CB8AC3E}">
        <p14:creationId xmlns:p14="http://schemas.microsoft.com/office/powerpoint/2010/main" val="17206099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b="0" cap="all" dirty="0"/>
              <a:t>¿CUAL ES LA DIFERENCIA ENTRE UNA BASE DE DATOS OLTP Y OLAP?</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19</a:t>
            </a:fld>
            <a:endParaRPr lang="es-ES_tradnl"/>
          </a:p>
        </p:txBody>
      </p:sp>
      <p:pic>
        <p:nvPicPr>
          <p:cNvPr id="4098" name="Picture 2" descr="COMPARACION_OLAP_OLT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530" y="2203471"/>
            <a:ext cx="5724525"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059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número de diapositiva"/>
          <p:cNvSpPr>
            <a:spLocks noGrp="1"/>
          </p:cNvSpPr>
          <p:nvPr>
            <p:ph type="sldNum" sz="quarter" idx="12"/>
          </p:nvPr>
        </p:nvSpPr>
        <p:spPr/>
        <p:txBody>
          <a:bodyPr/>
          <a:lstStyle/>
          <a:p>
            <a:fld id="{3D8A3D67-1C99-CA4B-A8FF-3F7FA87D5315}" type="slidenum">
              <a:rPr lang="es-ES_tradnl" smtClean="0"/>
              <a:t>2</a:t>
            </a:fld>
            <a:endParaRPr lang="es-ES_tradnl"/>
          </a:p>
        </p:txBody>
      </p:sp>
      <p:pic>
        <p:nvPicPr>
          <p:cNvPr id="5122" name="Picture 2" descr="AnalÃ­tica en los Negoci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260" y="179149"/>
            <a:ext cx="6000750" cy="6467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8278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664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Analítica en los negocios</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3</a:t>
            </a:fld>
            <a:endParaRPr lang="es-ES_tradnl"/>
          </a:p>
        </p:txBody>
      </p:sp>
      <p:sp>
        <p:nvSpPr>
          <p:cNvPr id="4" name="3 Rectángulo"/>
          <p:cNvSpPr/>
          <p:nvPr/>
        </p:nvSpPr>
        <p:spPr>
          <a:xfrm>
            <a:off x="334850" y="1328138"/>
            <a:ext cx="11583347" cy="1754326"/>
          </a:xfrm>
          <a:prstGeom prst="rect">
            <a:avLst/>
          </a:prstGeom>
        </p:spPr>
        <p:txBody>
          <a:bodyPr wrap="square">
            <a:spAutoFit/>
          </a:bodyPr>
          <a:lstStyle/>
          <a:p>
            <a:r>
              <a:rPr lang="es-MX" dirty="0" smtClean="0"/>
              <a:t>Todos </a:t>
            </a:r>
            <a:r>
              <a:rPr lang="es-MX" dirty="0"/>
              <a:t>los días en las organizaciones se generan grandes cantidades de información, que logra ser útil cuando está acompañada de una adecuada gestión.</a:t>
            </a:r>
          </a:p>
          <a:p>
            <a:r>
              <a:rPr lang="es-MX" dirty="0"/>
              <a:t>Desde el nacimiento del concepto de “base de datos” en 1969, las empresas han mostrado un interés creciente en la administración de su información en todos los niveles, donde buscan generar gran impacto en la relación con el cliente y la visión a futuro de la compañía. Bajo este escenario, los tomadores de decisión se enfrentan a un gran desafío: convertir la incertidumbre en estrategia organizacional.</a:t>
            </a:r>
          </a:p>
        </p:txBody>
      </p:sp>
      <p:sp>
        <p:nvSpPr>
          <p:cNvPr id="5" name="4 Rectángulo"/>
          <p:cNvSpPr/>
          <p:nvPr/>
        </p:nvSpPr>
        <p:spPr>
          <a:xfrm>
            <a:off x="334850" y="3257006"/>
            <a:ext cx="6096000" cy="1477328"/>
          </a:xfrm>
          <a:prstGeom prst="rect">
            <a:avLst/>
          </a:prstGeom>
        </p:spPr>
        <p:txBody>
          <a:bodyPr>
            <a:spAutoFit/>
          </a:bodyPr>
          <a:lstStyle/>
          <a:p>
            <a:r>
              <a:rPr lang="es-MX" dirty="0"/>
              <a:t>A este problema se ofrece como solución el análisis de datos, definido como un proceso estructurado, analítico, científico y formal, que facilite la toma de decisiones, que integre todas las áreas de la empresa y que, a su vez, sea compatible con los objetivos estratégicos de la organización.</a:t>
            </a:r>
            <a:endParaRPr lang="es-CO" dirty="0"/>
          </a:p>
        </p:txBody>
      </p:sp>
      <p:sp>
        <p:nvSpPr>
          <p:cNvPr id="6" name="5 Rectángulo"/>
          <p:cNvSpPr/>
          <p:nvPr/>
        </p:nvSpPr>
        <p:spPr>
          <a:xfrm>
            <a:off x="6430850" y="3083209"/>
            <a:ext cx="5761150" cy="3416320"/>
          </a:xfrm>
          <a:prstGeom prst="rect">
            <a:avLst/>
          </a:prstGeom>
        </p:spPr>
        <p:txBody>
          <a:bodyPr wrap="square">
            <a:spAutoFit/>
          </a:bodyPr>
          <a:lstStyle/>
          <a:p>
            <a:r>
              <a:rPr lang="es-MX" dirty="0"/>
              <a:t>El reto empresarial aumenta con el desarrollo de nuevas tecnologías. Hoy en día es posible tomar decisiones no solo basadas en la información organizada bajo el Modelo de Datos Relacional (datos relacionados en tablas compuestas por filas y columnas), definido por Edgar </a:t>
            </a:r>
            <a:r>
              <a:rPr lang="es-MX" dirty="0" err="1"/>
              <a:t>Codd</a:t>
            </a:r>
            <a:r>
              <a:rPr lang="es-MX" dirty="0"/>
              <a:t> en 1970, sino en la que está dispersa a todo lo largo y ancho de la organización en forma de documentos impresos, cartas, hojas electrónicas, imágenes digitalizadas, fotografías, formularios especiales, mensajes de correo electrónico, reportes, vídeo, voz, audio, etc., y en las interacciones de millones de usuarios en toda la red. Son llamados “datos no estructurados”.</a:t>
            </a:r>
            <a:endParaRPr lang="es-CO" dirty="0"/>
          </a:p>
        </p:txBody>
      </p:sp>
    </p:spTree>
    <p:extLst>
      <p:ext uri="{BB962C8B-B14F-4D97-AF65-F5344CB8AC3E}">
        <p14:creationId xmlns:p14="http://schemas.microsoft.com/office/powerpoint/2010/main" val="10778466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28898" y="933043"/>
            <a:ext cx="10321873" cy="1325563"/>
          </a:xfrm>
        </p:spPr>
        <p:txBody>
          <a:bodyPr>
            <a:normAutofit fontScale="90000"/>
          </a:bodyPr>
          <a:lstStyle/>
          <a:p>
            <a:r>
              <a:rPr lang="es-MX" b="0" dirty="0"/>
              <a:t>¿Cuáles son esas nuevas tecnologías? ¿Qué herramientas existen para el análisis de información organizada y no estructurada?</a:t>
            </a:r>
            <a:br>
              <a:rPr lang="es-MX" b="0"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4</a:t>
            </a:fld>
            <a:endParaRPr lang="es-ES_tradnl"/>
          </a:p>
        </p:txBody>
      </p:sp>
      <p:sp>
        <p:nvSpPr>
          <p:cNvPr id="4" name="3 Rectángulo"/>
          <p:cNvSpPr/>
          <p:nvPr/>
        </p:nvSpPr>
        <p:spPr>
          <a:xfrm>
            <a:off x="1428898" y="2551836"/>
            <a:ext cx="9906302" cy="646331"/>
          </a:xfrm>
          <a:prstGeom prst="rect">
            <a:avLst/>
          </a:prstGeom>
        </p:spPr>
        <p:txBody>
          <a:bodyPr wrap="none">
            <a:spAutoFit/>
          </a:bodyPr>
          <a:lstStyle/>
          <a:p>
            <a:r>
              <a:rPr lang="en-US" sz="3600" b="1" dirty="0"/>
              <a:t>Business Intelligence, Big Data y Business Analytics</a:t>
            </a:r>
          </a:p>
        </p:txBody>
      </p:sp>
      <p:sp>
        <p:nvSpPr>
          <p:cNvPr id="5" name="4 Rectángulo"/>
          <p:cNvSpPr/>
          <p:nvPr/>
        </p:nvSpPr>
        <p:spPr>
          <a:xfrm>
            <a:off x="407830" y="3536967"/>
            <a:ext cx="11157397" cy="1200329"/>
          </a:xfrm>
          <a:prstGeom prst="rect">
            <a:avLst/>
          </a:prstGeom>
        </p:spPr>
        <p:txBody>
          <a:bodyPr wrap="square">
            <a:spAutoFit/>
          </a:bodyPr>
          <a:lstStyle/>
          <a:p>
            <a:r>
              <a:rPr lang="es-MX" dirty="0"/>
              <a:t>Estos tres conceptos fueron creados para ilustrar diferentes maneras de tratar grandes volúmenes de información y extraer valor de ellos. Juntos conforman la novedosa “ciencia de los datos” (</a:t>
            </a:r>
            <a:r>
              <a:rPr lang="es-MX" i="1" dirty="0"/>
              <a:t>data </a:t>
            </a:r>
            <a:r>
              <a:rPr lang="es-MX" i="1" dirty="0" err="1"/>
              <a:t>science</a:t>
            </a:r>
            <a:r>
              <a:rPr lang="es-MX" dirty="0"/>
              <a:t>), que combina estadística con informática (programación y minería de datos) y el adecuado conocimiento de los objetivos y estrategia organizacional (gestión de alto nivel) para catapultar a las empresas a la siguiente categoría en la toma de decisiones.</a:t>
            </a:r>
            <a:endParaRPr lang="es-CO" dirty="0"/>
          </a:p>
        </p:txBody>
      </p:sp>
    </p:spTree>
    <p:extLst>
      <p:ext uri="{BB962C8B-B14F-4D97-AF65-F5344CB8AC3E}">
        <p14:creationId xmlns:p14="http://schemas.microsoft.com/office/powerpoint/2010/main" val="162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449417" y="565515"/>
            <a:ext cx="10321873" cy="1325563"/>
          </a:xfrm>
        </p:spPr>
        <p:txBody>
          <a:bodyPr>
            <a:normAutofit fontScale="90000"/>
          </a:bodyPr>
          <a:lstStyle/>
          <a:p>
            <a:r>
              <a:rPr lang="es-MX" b="0" dirty="0"/>
              <a:t>¿Cuáles son esas nuevas tecnologías? ¿Qué herramientas existen para el análisis de información organizada y no estructurada?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5</a:t>
            </a:fld>
            <a:endParaRPr lang="es-ES_tradnl"/>
          </a:p>
        </p:txBody>
      </p:sp>
      <p:sp>
        <p:nvSpPr>
          <p:cNvPr id="4" name="3 Rectángulo"/>
          <p:cNvSpPr/>
          <p:nvPr/>
        </p:nvSpPr>
        <p:spPr>
          <a:xfrm>
            <a:off x="360608" y="2367953"/>
            <a:ext cx="11410682" cy="2031325"/>
          </a:xfrm>
          <a:prstGeom prst="rect">
            <a:avLst/>
          </a:prstGeom>
        </p:spPr>
        <p:txBody>
          <a:bodyPr wrap="square">
            <a:spAutoFit/>
          </a:bodyPr>
          <a:lstStyle/>
          <a:p>
            <a:r>
              <a:rPr lang="es-MX" dirty="0"/>
              <a:t>“En lugar de limitarse a entender por qué pasa algo, el data </a:t>
            </a:r>
            <a:r>
              <a:rPr lang="es-MX" dirty="0" err="1"/>
              <a:t>science</a:t>
            </a:r>
            <a:r>
              <a:rPr lang="es-MX" dirty="0"/>
              <a:t> permite a las organizaciones predecir qué ocurrirá, y ofrece sugerencias sobre lo que se puede hacer al respecto. No se trata únicamente de tomar mejores decisiones, sino también de reducir la carga de trabajo necesaria para tomar tales decisiones. </a:t>
            </a:r>
            <a:endParaRPr lang="es-MX" dirty="0" smtClean="0"/>
          </a:p>
          <a:p>
            <a:r>
              <a:rPr lang="es-MX" dirty="0" smtClean="0"/>
              <a:t>Estas </a:t>
            </a:r>
            <a:r>
              <a:rPr lang="es-MX" dirty="0"/>
              <a:t>capacidades reconocen la complejidad inherente del análisis Big Data pero hacen que las soluciones sean accesibles a los usuarios. Lo consiguen al analizar los datos con un riguroso enfoque científico, pero proporcionan a los usuarios una explicación de por qué una decisión es más recomendable en términos que pueden ser universalmente entendidos. Es vital que la solución sea intuitiva y accesible. Si no, simplemente no se usará.</a:t>
            </a:r>
            <a:endParaRPr lang="es-CO" dirty="0"/>
          </a:p>
        </p:txBody>
      </p:sp>
      <p:sp>
        <p:nvSpPr>
          <p:cNvPr id="5" name="4 Rectángulo"/>
          <p:cNvSpPr/>
          <p:nvPr/>
        </p:nvSpPr>
        <p:spPr>
          <a:xfrm>
            <a:off x="287154" y="4699286"/>
            <a:ext cx="11557589" cy="923330"/>
          </a:xfrm>
          <a:prstGeom prst="rect">
            <a:avLst/>
          </a:prstGeom>
        </p:spPr>
        <p:txBody>
          <a:bodyPr wrap="square">
            <a:spAutoFit/>
          </a:bodyPr>
          <a:lstStyle/>
          <a:p>
            <a:r>
              <a:rPr lang="es-MX" dirty="0"/>
              <a:t>El data </a:t>
            </a:r>
            <a:r>
              <a:rPr lang="es-MX" dirty="0" err="1"/>
              <a:t>science</a:t>
            </a:r>
            <a:r>
              <a:rPr lang="es-MX" dirty="0"/>
              <a:t> debe tener en cuenta, además, que la solución final necesita evolucionar. Es decir, no solo debe tener un valor medible (y reportable) para el negocio, sino que debe tener también métricas internas que sirvan como fuente de información para la mejora automatizada. Si no, incluso la mejor solución terminará por quedarse obsoleta”. .</a:t>
            </a:r>
            <a:endParaRPr lang="es-CO" dirty="0"/>
          </a:p>
        </p:txBody>
      </p:sp>
    </p:spTree>
    <p:extLst>
      <p:ext uri="{BB962C8B-B14F-4D97-AF65-F5344CB8AC3E}">
        <p14:creationId xmlns:p14="http://schemas.microsoft.com/office/powerpoint/2010/main" val="2519473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Business </a:t>
            </a:r>
            <a:r>
              <a:rPr lang="es-CO" dirty="0" err="1"/>
              <a:t>Intelligence</a:t>
            </a:r>
            <a:r>
              <a:rPr lang="es-CO" dirty="0"/>
              <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6</a:t>
            </a:fld>
            <a:endParaRPr lang="es-ES_tradnl"/>
          </a:p>
        </p:txBody>
      </p:sp>
      <p:sp>
        <p:nvSpPr>
          <p:cNvPr id="4" name="3 Rectángulo"/>
          <p:cNvSpPr/>
          <p:nvPr/>
        </p:nvSpPr>
        <p:spPr>
          <a:xfrm>
            <a:off x="1275008" y="1794739"/>
            <a:ext cx="9787943" cy="3416320"/>
          </a:xfrm>
          <a:prstGeom prst="rect">
            <a:avLst/>
          </a:prstGeom>
        </p:spPr>
        <p:txBody>
          <a:bodyPr wrap="square">
            <a:spAutoFit/>
          </a:bodyPr>
          <a:lstStyle/>
          <a:p>
            <a:r>
              <a:rPr lang="es-MX" dirty="0"/>
              <a:t>Es un concepto creado en 1989 por Howard </a:t>
            </a:r>
            <a:r>
              <a:rPr lang="es-MX" dirty="0" err="1"/>
              <a:t>Dresner</a:t>
            </a:r>
            <a:r>
              <a:rPr lang="es-MX" dirty="0"/>
              <a:t>, un investigador de </a:t>
            </a:r>
            <a:r>
              <a:rPr lang="es-MX" dirty="0" err="1"/>
              <a:t>Gartner</a:t>
            </a:r>
            <a:r>
              <a:rPr lang="es-MX" dirty="0"/>
              <a:t> </a:t>
            </a:r>
            <a:r>
              <a:rPr lang="es-MX" dirty="0" err="1"/>
              <a:t>Group</a:t>
            </a:r>
            <a:r>
              <a:rPr lang="es-MX" dirty="0"/>
              <a:t>, que popularizó el acrónimo de BI (</a:t>
            </a:r>
            <a:r>
              <a:rPr lang="es-MX" i="1" dirty="0"/>
              <a:t>Business </a:t>
            </a:r>
            <a:r>
              <a:rPr lang="es-MX" i="1" dirty="0" err="1"/>
              <a:t>Intelligence</a:t>
            </a:r>
            <a:r>
              <a:rPr lang="es-MX" dirty="0"/>
              <a:t>) para definirlo como “Conjunto de estrategias y métodos para mejorar la toma de decisiones, utilizando sistemas de apoyo basado en datos existentes de la organización</a:t>
            </a:r>
            <a:r>
              <a:rPr lang="es-MX" dirty="0" smtClean="0"/>
              <a:t>”.</a:t>
            </a:r>
          </a:p>
          <a:p>
            <a:endParaRPr lang="es-MX" dirty="0"/>
          </a:p>
          <a:p>
            <a:r>
              <a:rPr lang="es-MX" dirty="0"/>
              <a:t>Con este sistema se pueden descubrir patrones valiosos escondidos en la masa de los datos y, a partir de ellos, formular una o varias hipótesis que sean útiles para la operación de la empresa, para luego someterlas a prueba. En paralelo, se utilizan herramientas analíticas que operan sobre el conjunto de los datos para obtener nueva información, más valiosa que si se tomaran esos datos de manera individual. (Colle, 2015</a:t>
            </a:r>
            <a:r>
              <a:rPr lang="es-MX" dirty="0" smtClean="0"/>
              <a:t>).</a:t>
            </a:r>
          </a:p>
          <a:p>
            <a:endParaRPr lang="es-MX" dirty="0"/>
          </a:p>
          <a:p>
            <a:r>
              <a:rPr lang="es-MX" dirty="0"/>
              <a:t>Del </a:t>
            </a:r>
            <a:r>
              <a:rPr lang="es-MX" i="1" dirty="0"/>
              <a:t>Business </a:t>
            </a:r>
            <a:r>
              <a:rPr lang="es-MX" i="1" dirty="0" err="1"/>
              <a:t>Intelligence</a:t>
            </a:r>
            <a:r>
              <a:rPr lang="es-MX" dirty="0"/>
              <a:t> se desprenden los conceptos de </a:t>
            </a:r>
            <a:r>
              <a:rPr lang="es-MX" i="1" dirty="0"/>
              <a:t>Big Data y Business </a:t>
            </a:r>
            <a:r>
              <a:rPr lang="es-MX" i="1" dirty="0" err="1"/>
              <a:t>Analytics</a:t>
            </a:r>
            <a:r>
              <a:rPr lang="es-MX" i="1" dirty="0"/>
              <a:t>,</a:t>
            </a:r>
            <a:endParaRPr lang="es-MX" dirty="0"/>
          </a:p>
        </p:txBody>
      </p:sp>
    </p:spTree>
    <p:extLst>
      <p:ext uri="{BB962C8B-B14F-4D97-AF65-F5344CB8AC3E}">
        <p14:creationId xmlns:p14="http://schemas.microsoft.com/office/powerpoint/2010/main" val="14755181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Business </a:t>
            </a:r>
            <a:r>
              <a:rPr lang="es-CO" dirty="0" err="1"/>
              <a:t>Analytics</a:t>
            </a:r>
            <a:r>
              <a:rPr lang="es-CO" dirty="0"/>
              <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7</a:t>
            </a:fld>
            <a:endParaRPr lang="es-ES_tradnl"/>
          </a:p>
        </p:txBody>
      </p:sp>
      <p:pic>
        <p:nvPicPr>
          <p:cNvPr id="6146" name="Picture 2" descr="AnalÃ­tica en los Negoci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58" y="985978"/>
            <a:ext cx="8112662" cy="5872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5231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CO" dirty="0"/>
              <a:t>Business </a:t>
            </a:r>
            <a:r>
              <a:rPr lang="es-CO" dirty="0" err="1"/>
              <a:t>Analytics</a:t>
            </a:r>
            <a:r>
              <a:rPr lang="es-CO" dirty="0"/>
              <a:t/>
            </a:r>
            <a:br>
              <a:rPr lang="es-CO" dirty="0"/>
            </a:b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8</a:t>
            </a:fld>
            <a:endParaRPr lang="es-ES_tradnl"/>
          </a:p>
        </p:txBody>
      </p:sp>
      <p:sp>
        <p:nvSpPr>
          <p:cNvPr id="4" name="3 Rectángulo"/>
          <p:cNvSpPr/>
          <p:nvPr/>
        </p:nvSpPr>
        <p:spPr>
          <a:xfrm>
            <a:off x="1030310" y="980990"/>
            <a:ext cx="10084158" cy="5632311"/>
          </a:xfrm>
          <a:prstGeom prst="rect">
            <a:avLst/>
          </a:prstGeom>
        </p:spPr>
        <p:txBody>
          <a:bodyPr wrap="square">
            <a:spAutoFit/>
          </a:bodyPr>
          <a:lstStyle/>
          <a:p>
            <a:r>
              <a:rPr lang="es-MX" dirty="0" err="1"/>
              <a:t>Gideon</a:t>
            </a:r>
            <a:r>
              <a:rPr lang="es-MX" dirty="0"/>
              <a:t> </a:t>
            </a:r>
            <a:r>
              <a:rPr lang="es-MX" dirty="0" err="1"/>
              <a:t>Gartner</a:t>
            </a:r>
            <a:r>
              <a:rPr lang="es-MX" dirty="0"/>
              <a:t>, fundador de </a:t>
            </a:r>
            <a:r>
              <a:rPr lang="es-MX" dirty="0" err="1"/>
              <a:t>Gartner</a:t>
            </a:r>
            <a:r>
              <a:rPr lang="es-MX" dirty="0"/>
              <a:t> </a:t>
            </a:r>
            <a:r>
              <a:rPr lang="es-MX" dirty="0" err="1"/>
              <a:t>Group</a:t>
            </a:r>
            <a:r>
              <a:rPr lang="es-MX" dirty="0"/>
              <a:t> Inc., empresa consultora líder mundial de investigación en tecnologías de información, divide la analítica en cuatros grupos principales, de acuerdo al avance de las organizaciones, así:</a:t>
            </a:r>
          </a:p>
          <a:p>
            <a:r>
              <a:rPr lang="es-MX" b="1" dirty="0"/>
              <a:t>Descriptiva: </a:t>
            </a:r>
            <a:r>
              <a:rPr lang="es-MX" dirty="0"/>
              <a:t>es el examen de los datos o contenidos, por lo general se lleva a cabo de forma manual, para responder a la pregunta "¿Qué pasó?" o “¿Qué está pasando?”. Caracterizado por la tradicional inteligencia de negocio (BI) y visualizaciones tales como gráficos circulares, gráficos de barras, gráficos lineales, tablas o narrativas.</a:t>
            </a:r>
          </a:p>
          <a:p>
            <a:r>
              <a:rPr lang="es-MX" b="1" dirty="0"/>
              <a:t>Diagnóstica:</a:t>
            </a:r>
            <a:r>
              <a:rPr lang="es-MX" dirty="0"/>
              <a:t> es una forma de análisis avanzado, que examina los datos o contenido y responde a la pregunta "¿Por qué sucedió?". Se caracteriza por técnicas tales como drill-</a:t>
            </a:r>
            <a:r>
              <a:rPr lang="es-MX" dirty="0" err="1"/>
              <a:t>down</a:t>
            </a:r>
            <a:r>
              <a:rPr lang="es-MX" dirty="0"/>
              <a:t> (subdivisión del problema en subconjuntos, cada uno de los cuales puede resolverse más fácilmente), minería de datos y correlaciones.</a:t>
            </a:r>
          </a:p>
          <a:p>
            <a:r>
              <a:rPr lang="es-MX" b="1" dirty="0"/>
              <a:t>Predictiva: </a:t>
            </a:r>
            <a:r>
              <a:rPr lang="es-MX" dirty="0"/>
              <a:t>describe cualquier aproximación a la minería de datos con cuatro atributos:</a:t>
            </a:r>
          </a:p>
          <a:p>
            <a:pPr lvl="1"/>
            <a:r>
              <a:rPr lang="es-MX" dirty="0"/>
              <a:t>Predicción (en lugar de la descripción, clasificación o agrupamiento).</a:t>
            </a:r>
          </a:p>
          <a:p>
            <a:pPr lvl="1"/>
            <a:r>
              <a:rPr lang="es-MX" dirty="0"/>
              <a:t>Análisis rápido medido en horas o días (en lugar de los meses de la minería de datos tradicional).</a:t>
            </a:r>
          </a:p>
          <a:p>
            <a:pPr lvl="1"/>
            <a:r>
              <a:rPr lang="es-MX" dirty="0"/>
              <a:t>Importancia para el negocio de los conocimientos resultantes.</a:t>
            </a:r>
          </a:p>
          <a:p>
            <a:pPr lvl="1"/>
            <a:r>
              <a:rPr lang="es-MX" dirty="0"/>
              <a:t>Facilidad de uso, herramientas accesibles a los usuarios empresariales.</a:t>
            </a:r>
          </a:p>
          <a:p>
            <a:r>
              <a:rPr lang="es-MX" b="1" dirty="0"/>
              <a:t>Prescriptiva:</a:t>
            </a:r>
            <a:r>
              <a:rPr lang="es-MX" dirty="0"/>
              <a:t> es una forma de análisis avanzado que examina los datos o contenido para responder a la pregunta "¿Qué hacer?" o "¿Qué podemos hacer para que pase?". Se caracteriza por técnicas como análisis gráfico, simulación, procesamiento de eventos complejos, redes neuronales, motores de recomendación, heurística y aprendizaje de máquina.</a:t>
            </a:r>
          </a:p>
        </p:txBody>
      </p:sp>
    </p:spTree>
    <p:extLst>
      <p:ext uri="{BB962C8B-B14F-4D97-AF65-F5344CB8AC3E}">
        <p14:creationId xmlns:p14="http://schemas.microsoft.com/office/powerpoint/2010/main" val="1936336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MX" dirty="0" smtClean="0"/>
              <a:t>BIG DATA</a:t>
            </a:r>
            <a:endParaRPr lang="es-CO" dirty="0"/>
          </a:p>
        </p:txBody>
      </p:sp>
      <p:sp>
        <p:nvSpPr>
          <p:cNvPr id="3" name="2 Marcador de número de diapositiva"/>
          <p:cNvSpPr>
            <a:spLocks noGrp="1"/>
          </p:cNvSpPr>
          <p:nvPr>
            <p:ph type="sldNum" sz="quarter" idx="12"/>
          </p:nvPr>
        </p:nvSpPr>
        <p:spPr/>
        <p:txBody>
          <a:bodyPr/>
          <a:lstStyle/>
          <a:p>
            <a:fld id="{3D8A3D67-1C99-CA4B-A8FF-3F7FA87D5315}" type="slidenum">
              <a:rPr lang="es-ES_tradnl" smtClean="0"/>
              <a:t>9</a:t>
            </a:fld>
            <a:endParaRPr lang="es-ES_tradnl"/>
          </a:p>
        </p:txBody>
      </p:sp>
      <p:pic>
        <p:nvPicPr>
          <p:cNvPr id="7170" name="Picture 2" descr="AnalÃ­tica en los Negocio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2647" y="1107703"/>
            <a:ext cx="6892350" cy="5327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65867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DB1B367B95F05A46AD79F531E0B12249" ma:contentTypeVersion="8" ma:contentTypeDescription="Crear nuevo documento." ma:contentTypeScope="" ma:versionID="dc50ad310d643cacd280548fa09d190d">
  <xsd:schema xmlns:xsd="http://www.w3.org/2001/XMLSchema" xmlns:xs="http://www.w3.org/2001/XMLSchema" xmlns:p="http://schemas.microsoft.com/office/2006/metadata/properties" xmlns:ns2="28c133c1-f39f-47ef-88b0-6463f35cce5c" xmlns:ns3="ef85bb3e-2804-46d3-905f-c22ca17669c2" targetNamespace="http://schemas.microsoft.com/office/2006/metadata/properties" ma:root="true" ma:fieldsID="af2441aa6070549c5af0a8ced53ff023" ns2:_="" ns3:_="">
    <xsd:import namespace="28c133c1-f39f-47ef-88b0-6463f35cce5c"/>
    <xsd:import namespace="ef85bb3e-2804-46d3-905f-c22ca17669c2"/>
    <xsd:element name="properties">
      <xsd:complexType>
        <xsd:sequence>
          <xsd:element name="documentManagement">
            <xsd:complexType>
              <xsd:all>
                <xsd:element ref="ns2:MediaServiceMetadata" minOccurs="0"/>
                <xsd:element ref="ns2:MediaServiceFastMetadata" minOccurs="0"/>
                <xsd:element ref="ns2:MediaServiceDateTaken" minOccurs="0"/>
                <xsd:element ref="ns3:SharedWithUsers" minOccurs="0"/>
                <xsd:element ref="ns3:SharedWithDetails" minOccurs="0"/>
                <xsd:element ref="ns2:MediaServiceAutoTags"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133c1-f39f-47ef-88b0-6463f35cce5c"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f85bb3e-2804-46d3-905f-c22ca17669c2" elementFormDefault="qualified">
    <xsd:import namespace="http://schemas.microsoft.com/office/2006/documentManagement/types"/>
    <xsd:import namespace="http://schemas.microsoft.com/office/infopath/2007/PartnerControls"/>
    <xsd:element name="SharedWithUsers" ma:index="11" nillable="true" ma:displayName="Compartido con"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les de uso compartido"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F3C8BF2-1500-4CD2-B9E3-78B97800A0C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BECA2253-4DBF-4925-AC13-56BBD6754CE5}">
  <ds:schemaRefs>
    <ds:schemaRef ds:uri="http://schemas.microsoft.com/sharepoint/v3/contenttype/forms"/>
  </ds:schemaRefs>
</ds:datastoreItem>
</file>

<file path=customXml/itemProps3.xml><?xml version="1.0" encoding="utf-8"?>
<ds:datastoreItem xmlns:ds="http://schemas.openxmlformats.org/officeDocument/2006/customXml" ds:itemID="{24FE5158-8BBD-41C2-9B02-BFBDDF1E1CD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133c1-f39f-47ef-88b0-6463f35cce5c"/>
    <ds:schemaRef ds:uri="ef85bb3e-2804-46d3-905f-c22ca17669c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1761</TotalTime>
  <Words>1304</Words>
  <Application>Microsoft Office PowerPoint</Application>
  <PresentationFormat>Personalizado</PresentationFormat>
  <Paragraphs>110</Paragraphs>
  <Slides>20</Slides>
  <Notes>0</Notes>
  <HiddenSlides>0</HiddenSlides>
  <MMClips>0</MMClips>
  <ScaleCrop>false</ScaleCrop>
  <HeadingPairs>
    <vt:vector size="4" baseType="variant">
      <vt:variant>
        <vt:lpstr>Tema</vt:lpstr>
      </vt:variant>
      <vt:variant>
        <vt:i4>1</vt:i4>
      </vt:variant>
      <vt:variant>
        <vt:lpstr>Títulos de diapositiva</vt:lpstr>
      </vt:variant>
      <vt:variant>
        <vt:i4>20</vt:i4>
      </vt:variant>
    </vt:vector>
  </HeadingPairs>
  <TitlesOfParts>
    <vt:vector size="21" baseType="lpstr">
      <vt:lpstr>Tema de Office</vt:lpstr>
      <vt:lpstr>Base de datos con SQL server</vt:lpstr>
      <vt:lpstr>Presentación de PowerPoint</vt:lpstr>
      <vt:lpstr>Analítica en los negocios</vt:lpstr>
      <vt:lpstr>¿Cuáles son esas nuevas tecnologías? ¿Qué herramientas existen para el análisis de información organizada y no estructurada? </vt:lpstr>
      <vt:lpstr>¿Cuáles son esas nuevas tecnologías? ¿Qué herramientas existen para el análisis de información organizada y no estructurada?</vt:lpstr>
      <vt:lpstr>Business Intelligence </vt:lpstr>
      <vt:lpstr>Business Analytics </vt:lpstr>
      <vt:lpstr>Business Analytics </vt:lpstr>
      <vt:lpstr>BIG DATA</vt:lpstr>
      <vt:lpstr>BIG DATA</vt:lpstr>
      <vt:lpstr>BIG DATA</vt:lpstr>
      <vt:lpstr>Algunos ejemplos prácticos de uso de "business intelligence" </vt:lpstr>
      <vt:lpstr>Algunos ejemplos prácticos de uso de "business intelligence"</vt:lpstr>
      <vt:lpstr>Algunos ejemplos prácticos de uso de "business intelligence"</vt:lpstr>
      <vt:lpstr>Algunos ejemplos prácticos de uso de "business intelligence"</vt:lpstr>
      <vt:lpstr>Algunos ejemplos prácticos de uso de "business intelligence"</vt:lpstr>
      <vt:lpstr>¿CUAL ES LA DIFERENCIA ENTRE UNA BASE DE DATOS OLTP Y OLAP?  </vt:lpstr>
      <vt:lpstr>¿CUAL ES LA DIFERENCIA ENTRE UNA BASE DE DATOS OLTP Y OLAP?</vt:lpstr>
      <vt:lpstr>¿CUAL ES LA DIFERENCIA ENTRE UNA BASE DE DATOS OLTP Y OLAP?</vt:lpstr>
      <vt:lpstr>Presentación de PowerPoint</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Carlos Villa Jaramillo</dc:creator>
  <cp:lastModifiedBy>Mario Fernando Castillo Sarria</cp:lastModifiedBy>
  <cp:revision>37</cp:revision>
  <dcterms:created xsi:type="dcterms:W3CDTF">2018-06-25T18:49:12Z</dcterms:created>
  <dcterms:modified xsi:type="dcterms:W3CDTF">2018-09-15T12:34:10Z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0x010100DB1B367B95F05A46AD79F531E0B12249</vt:lpwstr>
  </property>
</Properties>
</file>